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262" r:id="rId9"/>
    <p:sldId id="278" r:id="rId10"/>
    <p:sldId id="279" r:id="rId11"/>
    <p:sldId id="263" r:id="rId12"/>
    <p:sldId id="264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323" r:id="rId28"/>
    <p:sldId id="300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326" r:id="rId37"/>
    <p:sldId id="296" r:id="rId38"/>
    <p:sldId id="295" r:id="rId39"/>
    <p:sldId id="298" r:id="rId40"/>
    <p:sldId id="299" r:id="rId41"/>
    <p:sldId id="324" r:id="rId42"/>
    <p:sldId id="302" r:id="rId43"/>
    <p:sldId id="327" r:id="rId44"/>
    <p:sldId id="328" r:id="rId45"/>
    <p:sldId id="303" r:id="rId46"/>
    <p:sldId id="304" r:id="rId47"/>
    <p:sldId id="305" r:id="rId48"/>
    <p:sldId id="306" r:id="rId49"/>
    <p:sldId id="307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25" r:id="rId63"/>
    <p:sldId id="309" r:id="rId64"/>
    <p:sldId id="297" r:id="rId65"/>
    <p:sldId id="345" r:id="rId66"/>
    <p:sldId id="346" r:id="rId67"/>
    <p:sldId id="347" r:id="rId68"/>
    <p:sldId id="358" r:id="rId69"/>
    <p:sldId id="359" r:id="rId70"/>
    <p:sldId id="360" r:id="rId71"/>
    <p:sldId id="343" r:id="rId72"/>
    <p:sldId id="288" r:id="rId73"/>
    <p:sldId id="348" r:id="rId74"/>
    <p:sldId id="349" r:id="rId75"/>
    <p:sldId id="350" r:id="rId76"/>
    <p:sldId id="313" r:id="rId77"/>
    <p:sldId id="312" r:id="rId78"/>
    <p:sldId id="356" r:id="rId79"/>
    <p:sldId id="352" r:id="rId80"/>
    <p:sldId id="314" r:id="rId81"/>
    <p:sldId id="315" r:id="rId82"/>
    <p:sldId id="316" r:id="rId83"/>
    <p:sldId id="353" r:id="rId84"/>
    <p:sldId id="317" r:id="rId85"/>
    <p:sldId id="354" r:id="rId86"/>
    <p:sldId id="318" r:id="rId87"/>
    <p:sldId id="319" r:id="rId88"/>
    <p:sldId id="320" r:id="rId89"/>
    <p:sldId id="357" r:id="rId9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DDE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37" autoAdjust="0"/>
  </p:normalViewPr>
  <p:slideViewPr>
    <p:cSldViewPr snapToGrid="0">
      <p:cViewPr varScale="1">
        <p:scale>
          <a:sx n="74" d="100"/>
          <a:sy n="74" d="100"/>
        </p:scale>
        <p:origin x="36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https://www.khanacademy.org/computing/computer-science/informationtheory/moderninfotheory/v/markov_chains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64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https://www.cs.cmu.edu/~aarti/Class/10701/slides/Lecture17.pdf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57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 do we find the most likely state history, or state trajectory? (As opposed to the sequence of point-wise most likely states?)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1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Notice that in order for learning to be effective, we need lots of data, i.e., many, long observation histories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b="0" i="0" smtClean="0">
                    <a:latin typeface="Cambria Math" panose="02040503050406030204" pitchFamily="18" charset="0"/>
                  </a:rPr>
                  <a:t>log⁡((∑24_(𝑖=1)^𝑛▒𝑥_𝑖 )/𝑛)≥(∑24_(𝑖=1)^𝑛▒log⁡(𝑥_𝑖 ) )/𝑛⇒(𝑥_1+𝑥_2+…+𝑥_𝑛)/𝑛≥√(𝑛&amp;𝑥_1+𝑥_2+…+𝑥_𝑛 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32FC4-6AAD-464F-B91D-0C885F58E774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1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Maximum likelihood estimation chooses the state with the highest probability at the “best” estimate at each time step</a:t>
            </a:r>
          </a:p>
          <a:p>
            <a:r>
              <a:rPr lang="en-US" altLang="zh-CN" dirty="0"/>
              <a:t>these are pointwise best estimate: the sequence of maximum likelihood estimates is not necessarily a good (or feasible) trajectory for the HMM!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4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forward and the backward phase form the E-step of the EM algorithm, while the update phase itself is the M-step.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ADF85-3BEF-46E8-A09A-F6FDDC41BB4B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8D477-7C9F-41DF-90D0-B8A6DDD08FAF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3CD52-1464-4AB0-A2E6-624D8BAD8E76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844197F-8573-4303-97E4-808211AE19A2}" type="datetime1">
              <a:rPr lang="en-US" altLang="en-US" smtClean="0"/>
              <a:t>11/14/2022</a:t>
            </a:fld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9AC79-4B6B-4533-B4E6-1FF79A932100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7070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9235-703E-4BDC-BB1A-990796C55B8D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3E0DF-D90E-45CF-BD85-693E6AC9AE0C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E256A-75EC-4FD3-80BE-DAF0189FA40A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368BE-9C58-4A86-99F9-02E15BAE4F0C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59AC1-3A0E-4C23-A96C-93EBD4FF4FA9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064431-D1C4-449F-9D16-FD2A99B7A690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9E9B5-1662-48D4-A66E-E4E4F036184D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D712CC-C495-4C2E-BE47-B5BFACD677C8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image" Target="../media/image280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531.png"/><Relationship Id="rId1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610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0.png"/><Relationship Id="rId10" Type="http://schemas.openxmlformats.org/officeDocument/2006/relationships/image" Target="../media/image130.png"/><Relationship Id="rId4" Type="http://schemas.openxmlformats.org/officeDocument/2006/relationships/image" Target="../media/image710.png"/><Relationship Id="rId9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8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3" Type="http://schemas.openxmlformats.org/officeDocument/2006/relationships/image" Target="../media/image320.png"/><Relationship Id="rId7" Type="http://schemas.openxmlformats.org/officeDocument/2006/relationships/image" Target="../media/image1050.png"/><Relationship Id="rId12" Type="http://schemas.openxmlformats.org/officeDocument/2006/relationships/image" Target="../media/image111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109.png"/><Relationship Id="rId5" Type="http://schemas.openxmlformats.org/officeDocument/2006/relationships/image" Target="../media/image340.png"/><Relationship Id="rId15" Type="http://schemas.openxmlformats.org/officeDocument/2006/relationships/image" Target="../media/image114.png"/><Relationship Id="rId10" Type="http://schemas.openxmlformats.org/officeDocument/2006/relationships/image" Target="../media/image108.png"/><Relationship Id="rId4" Type="http://schemas.openxmlformats.org/officeDocument/2006/relationships/image" Target="../media/image330.png"/><Relationship Id="rId9" Type="http://schemas.openxmlformats.org/officeDocument/2006/relationships/image" Target="../media/image107.png"/><Relationship Id="rId1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0.png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331.png"/><Relationship Id="rId7" Type="http://schemas.openxmlformats.org/officeDocument/2006/relationships/image" Target="../media/image127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1.png"/><Relationship Id="rId4" Type="http://schemas.openxmlformats.org/officeDocument/2006/relationships/image" Target="../media/image341.png"/><Relationship Id="rId9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331.png"/><Relationship Id="rId7" Type="http://schemas.openxmlformats.org/officeDocument/2006/relationships/image" Target="../media/image128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32.png"/><Relationship Id="rId4" Type="http://schemas.openxmlformats.org/officeDocument/2006/relationships/image" Target="../media/image341.png"/><Relationship Id="rId9" Type="http://schemas.openxmlformats.org/officeDocument/2006/relationships/image" Target="../media/image1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2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9.png"/><Relationship Id="rId4" Type="http://schemas.openxmlformats.org/officeDocument/2006/relationships/image" Target="../media/image16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92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4" Type="http://schemas.openxmlformats.org/officeDocument/2006/relationships/image" Target="../media/image159.emf"/><Relationship Id="rId9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7" Type="http://schemas.openxmlformats.org/officeDocument/2006/relationships/image" Target="../media/image45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7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8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312.png"/><Relationship Id="rId7" Type="http://schemas.openxmlformats.org/officeDocument/2006/relationships/image" Target="../media/image1870.png"/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512.png"/><Relationship Id="rId10" Type="http://schemas.openxmlformats.org/officeDocument/2006/relationships/image" Target="../media/image190.png"/><Relationship Id="rId4" Type="http://schemas.openxmlformats.org/officeDocument/2006/relationships/image" Target="../media/image412.png"/><Relationship Id="rId9" Type="http://schemas.openxmlformats.org/officeDocument/2006/relationships/image" Target="../media/image18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Hidden </a:t>
            </a:r>
            <a:r>
              <a:rPr lang="en-US" altLang="zh-CN"/>
              <a:t>Markov Models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136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slides come from http://www.inf.ed.ac.uk/teaching/courses/asr/2020-21/asr05-hmm-algorithms.pdf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assumptions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Note that </a:t>
                </a:r>
                <a:r>
                  <a:rPr lang="en-US" altLang="zh-CN" b="1" dirty="0"/>
                  <a:t>observation independence</a:t>
                </a:r>
                <a:r>
                  <a:rPr lang="en-US" altLang="zh-CN" dirty="0"/>
                  <a:t> is an assumption that naturally arises from the model: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depends only on the state that generated 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r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/>
          <p:cNvGrpSpPr/>
          <p:nvPr/>
        </p:nvGrpSpPr>
        <p:grpSpPr>
          <a:xfrm>
            <a:off x="3686187" y="1114631"/>
            <a:ext cx="3734434" cy="675231"/>
            <a:chOff x="3686187" y="1114631"/>
            <a:chExt cx="3734434" cy="675231"/>
          </a:xfrm>
        </p:grpSpPr>
        <p:grpSp>
          <p:nvGrpSpPr>
            <p:cNvPr id="7" name="组合 6"/>
            <p:cNvGrpSpPr/>
            <p:nvPr/>
          </p:nvGrpSpPr>
          <p:grpSpPr>
            <a:xfrm>
              <a:off x="3686187" y="1114631"/>
              <a:ext cx="3734434" cy="675231"/>
              <a:chOff x="4026756" y="1970975"/>
              <a:chExt cx="3734434" cy="67523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026756" y="1970975"/>
                <a:ext cx="3734434" cy="675231"/>
                <a:chOff x="1749928" y="4524704"/>
                <a:chExt cx="2297984" cy="409906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678525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3636653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3" name="直接箭头连接符 12"/>
                <p:cNvCxnSpPr>
                  <a:stCxn id="10" idx="6"/>
                  <a:endCxn id="11" idx="2"/>
                </p:cNvCxnSpPr>
                <p:nvPr/>
              </p:nvCxnSpPr>
              <p:spPr>
                <a:xfrm flipV="1">
                  <a:off x="2161187" y="4729657"/>
                  <a:ext cx="517338" cy="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4" name="直接箭头连接符 13"/>
                <p:cNvCxnSpPr>
                  <a:stCxn id="11" idx="6"/>
                  <a:endCxn id="12" idx="2"/>
                </p:cNvCxnSpPr>
                <p:nvPr/>
              </p:nvCxnSpPr>
              <p:spPr>
                <a:xfrm flipV="1">
                  <a:off x="3089784" y="4729655"/>
                  <a:ext cx="546870" cy="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155" b="-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5155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直接箭头连接符 16"/>
          <p:cNvCxnSpPr>
            <a:stCxn id="10" idx="4"/>
          </p:cNvCxnSpPr>
          <p:nvPr/>
        </p:nvCxnSpPr>
        <p:spPr>
          <a:xfrm flipH="1">
            <a:off x="4020353" y="1789862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5546617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7086454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47729" y="2632778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73991" y="2622782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013830" y="2632777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blipFill>
                <a:blip r:embed="rId6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blipFill>
                <a:blip r:embed="rId7"/>
                <a:stretch>
                  <a:fillRect l="-12766" r="-851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blipFill>
                <a:blip r:embed="rId8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blipFill>
                <a:blip r:embed="rId9"/>
                <a:stretch>
                  <a:fillRect l="-4545" t="-1961" r="-707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blipFill>
                <a:blip r:embed="rId10"/>
                <a:stretch>
                  <a:fillRect l="-4545" t="-4000" r="-707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blipFill>
                <a:blip r:embed="rId11"/>
                <a:stretch>
                  <a:fillRect l="-5076" t="-1961" r="-761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blipFill>
                <a:blip r:embed="rId12"/>
                <a:stretch>
                  <a:fillRect l="-6369" t="-2000" r="-955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blipFill>
                <a:blip r:embed="rId13"/>
                <a:stretch>
                  <a:fillRect l="-3782" t="-1961" r="-630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251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3772" y="856989"/>
            <a:ext cx="6753101" cy="5444238"/>
          </a:xfrm>
        </p:spPr>
        <p:txBody>
          <a:bodyPr/>
          <a:lstStyle/>
          <a:p>
            <a:r>
              <a:rPr lang="en-US" altLang="en-US" dirty="0"/>
              <a:t>Example: The dishonest casino</a:t>
            </a:r>
          </a:p>
          <a:p>
            <a:r>
              <a:rPr lang="en-US" altLang="en-US" dirty="0"/>
              <a:t>A casino has two dice: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Fair die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0070C0"/>
                </a:solidFill>
              </a:rPr>
              <a:t>P(1) = P(2) = P(3) = P(4) = P(5) = P(6) = 1/6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Loaded die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P(1) = P(2) = P(3) = P(4) = P(5) = 1/10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P(6) = 1/2</a:t>
            </a:r>
          </a:p>
          <a:p>
            <a:r>
              <a:rPr lang="en-US" altLang="en-US" dirty="0"/>
              <a:t>Casino player switches between fair and loaded die with probability 1/20 at each turn</a:t>
            </a:r>
          </a:p>
          <a:p>
            <a:endParaRPr lang="zh-CN" altLang="en-US" dirty="0"/>
          </a:p>
        </p:txBody>
      </p:sp>
      <p:pic>
        <p:nvPicPr>
          <p:cNvPr id="7" name="Picture 4" descr="two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7" y="967227"/>
            <a:ext cx="2438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asino p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8497" y="2491227"/>
            <a:ext cx="3048000" cy="3810000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94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Game</a:t>
            </a:r>
          </a:p>
          <a:p>
            <a:pPr lvl="1"/>
            <a:r>
              <a:rPr lang="en-US" altLang="zh-CN" dirty="0"/>
              <a:t>You bet $1</a:t>
            </a:r>
          </a:p>
          <a:p>
            <a:pPr lvl="1"/>
            <a:r>
              <a:rPr lang="en-US" altLang="zh-CN" dirty="0"/>
              <a:t>You roll (always with a fair die)</a:t>
            </a:r>
          </a:p>
          <a:p>
            <a:pPr lvl="1"/>
            <a:r>
              <a:rPr lang="en-US" altLang="zh-CN" dirty="0"/>
              <a:t>Casino player rolls (maybe with fair die, maybe with loaded die)</a:t>
            </a:r>
          </a:p>
          <a:p>
            <a:pPr lvl="1"/>
            <a:r>
              <a:rPr lang="en-US" altLang="zh-CN" dirty="0"/>
              <a:t>Highest number wins $2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35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dishonest casino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228115" y="1955806"/>
            <a:ext cx="1712686" cy="16764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001829" y="1955806"/>
            <a:ext cx="1636486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LOADED</a:t>
            </a:r>
          </a:p>
        </p:txBody>
      </p:sp>
      <p:cxnSp>
        <p:nvCxnSpPr>
          <p:cNvPr id="9" name="AutoShape 5"/>
          <p:cNvCxnSpPr>
            <a:cxnSpLocks noChangeShapeType="1"/>
            <a:stCxn id="7" idx="7"/>
            <a:endCxn id="8" idx="1"/>
          </p:cNvCxnSpPr>
          <p:nvPr/>
        </p:nvCxnSpPr>
        <p:spPr bwMode="auto">
          <a:xfrm rot="5400000" flipH="1" flipV="1">
            <a:off x="5965735" y="925558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"/>
          <p:cNvCxnSpPr>
            <a:cxnSpLocks noChangeShapeType="1"/>
            <a:stCxn id="8" idx="3"/>
            <a:endCxn id="7" idx="5"/>
          </p:cNvCxnSpPr>
          <p:nvPr/>
        </p:nvCxnSpPr>
        <p:spPr bwMode="auto">
          <a:xfrm rot="5400000">
            <a:off x="5965736" y="2110952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"/>
          <p:cNvCxnSpPr>
            <a:cxnSpLocks noChangeShapeType="1"/>
            <a:stCxn id="8" idx="7"/>
            <a:endCxn id="8" idx="6"/>
          </p:cNvCxnSpPr>
          <p:nvPr/>
        </p:nvCxnSpPr>
        <p:spPr bwMode="auto">
          <a:xfrm rot="16200000" flipH="1">
            <a:off x="8222137" y="2377828"/>
            <a:ext cx="592697" cy="239658"/>
          </a:xfrm>
          <a:prstGeom prst="curvedConnector4">
            <a:avLst>
              <a:gd name="adj1" fmla="val -79991"/>
              <a:gd name="adj2" fmla="val 195386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8"/>
          <p:cNvCxnSpPr>
            <a:cxnSpLocks noChangeShapeType="1"/>
            <a:stCxn id="7" idx="1"/>
            <a:endCxn id="7" idx="2"/>
          </p:cNvCxnSpPr>
          <p:nvPr/>
        </p:nvCxnSpPr>
        <p:spPr bwMode="auto">
          <a:xfrm rot="16200000" flipH="1" flipV="1">
            <a:off x="3057175" y="2372248"/>
            <a:ext cx="592697" cy="250817"/>
          </a:xfrm>
          <a:prstGeom prst="curvedConnector4">
            <a:avLst>
              <a:gd name="adj1" fmla="val -79991"/>
              <a:gd name="adj2" fmla="val 191142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56990" y="1120781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66515" y="4013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866915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237515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008915" y="4356100"/>
            <a:ext cx="1539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P(6|F) = 1/6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485915" y="4356100"/>
            <a:ext cx="16674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P(6|L) = 1/2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155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parse of a sequence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parse</a:t>
                </a:r>
                <a:r>
                  <a:rPr lang="en-US" altLang="zh-CN" dirty="0"/>
                  <a:t>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is a sequence of states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2951025" y="2391232"/>
            <a:ext cx="530225" cy="2587625"/>
            <a:chOff x="960" y="1680"/>
            <a:chExt cx="334" cy="1630"/>
          </a:xfrm>
        </p:grpSpPr>
        <p:sp>
          <p:nvSpPr>
            <p:cNvPr id="8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1008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2" name="Group 9"/>
          <p:cNvGrpSpPr>
            <a:grpSpLocks/>
          </p:cNvGrpSpPr>
          <p:nvPr/>
        </p:nvGrpSpPr>
        <p:grpSpPr bwMode="auto">
          <a:xfrm>
            <a:off x="4322625" y="2391232"/>
            <a:ext cx="530225" cy="2587625"/>
            <a:chOff x="1824" y="1680"/>
            <a:chExt cx="334" cy="1630"/>
          </a:xfrm>
        </p:grpSpPr>
        <p:sp>
          <p:nvSpPr>
            <p:cNvPr id="93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4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1872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7" name="Group 14"/>
          <p:cNvGrpSpPr>
            <a:grpSpLocks/>
          </p:cNvGrpSpPr>
          <p:nvPr/>
        </p:nvGrpSpPr>
        <p:grpSpPr bwMode="auto">
          <a:xfrm>
            <a:off x="5694225" y="2391232"/>
            <a:ext cx="530225" cy="2587625"/>
            <a:chOff x="2688" y="1680"/>
            <a:chExt cx="334" cy="1630"/>
          </a:xfrm>
        </p:grpSpPr>
        <p:sp>
          <p:nvSpPr>
            <p:cNvPr id="98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9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0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2736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2" name="Group 19"/>
          <p:cNvGrpSpPr>
            <a:grpSpLocks/>
          </p:cNvGrpSpPr>
          <p:nvPr/>
        </p:nvGrpSpPr>
        <p:grpSpPr bwMode="auto">
          <a:xfrm>
            <a:off x="7142025" y="2481720"/>
            <a:ext cx="457200" cy="2424112"/>
            <a:chOff x="3600" y="1737"/>
            <a:chExt cx="288" cy="1527"/>
          </a:xfrm>
        </p:grpSpPr>
        <p:sp>
          <p:nvSpPr>
            <p:cNvPr id="103" name="Text Box 20"/>
            <p:cNvSpPr txBox="1">
              <a:spLocks noChangeArrowheads="1"/>
            </p:cNvSpPr>
            <p:nvPr/>
          </p:nvSpPr>
          <p:spPr bwMode="auto">
            <a:xfrm>
              <a:off x="3628" y="1737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3628" y="216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3600" y="3033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6" name="Group 23"/>
          <p:cNvGrpSpPr>
            <a:grpSpLocks/>
          </p:cNvGrpSpPr>
          <p:nvPr/>
        </p:nvGrpSpPr>
        <p:grpSpPr bwMode="auto">
          <a:xfrm>
            <a:off x="8516800" y="2391232"/>
            <a:ext cx="530225" cy="2587625"/>
            <a:chOff x="4466" y="1680"/>
            <a:chExt cx="334" cy="1630"/>
          </a:xfrm>
        </p:grpSpPr>
        <p:sp>
          <p:nvSpPr>
            <p:cNvPr id="107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9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514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3179625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2961423" y="5744032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1423" y="5744032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Line 30"/>
          <p:cNvSpPr>
            <a:spLocks noChangeShapeType="1"/>
          </p:cNvSpPr>
          <p:nvPr/>
        </p:nvSpPr>
        <p:spPr bwMode="auto">
          <a:xfrm>
            <a:off x="4543288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4325085" y="5744032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4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5085" y="5744032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Line 32"/>
          <p:cNvSpPr>
            <a:spLocks noChangeShapeType="1"/>
          </p:cNvSpPr>
          <p:nvPr/>
        </p:nvSpPr>
        <p:spPr bwMode="auto">
          <a:xfrm>
            <a:off x="5914888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Box 33"/>
              <p:cNvSpPr txBox="1">
                <a:spLocks noChangeArrowheads="1"/>
              </p:cNvSpPr>
              <p:nvPr/>
            </p:nvSpPr>
            <p:spPr bwMode="auto">
              <a:xfrm>
                <a:off x="5696685" y="5744032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6685" y="5744032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8734288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35"/>
              <p:cNvSpPr txBox="1">
                <a:spLocks noChangeArrowheads="1"/>
              </p:cNvSpPr>
              <p:nvPr/>
            </p:nvSpPr>
            <p:spPr bwMode="auto">
              <a:xfrm>
                <a:off x="8481875" y="5744032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1875" y="5744032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Oval 36"/>
          <p:cNvSpPr>
            <a:spLocks noChangeArrowheads="1"/>
          </p:cNvSpPr>
          <p:nvPr/>
        </p:nvSpPr>
        <p:spPr bwMode="auto">
          <a:xfrm>
            <a:off x="2951025" y="30770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0" name="Group 37"/>
          <p:cNvGrpSpPr>
            <a:grpSpLocks/>
          </p:cNvGrpSpPr>
          <p:nvPr/>
        </p:nvGrpSpPr>
        <p:grpSpPr bwMode="auto">
          <a:xfrm>
            <a:off x="3466964" y="2656345"/>
            <a:ext cx="855663" cy="2097087"/>
            <a:chOff x="1285" y="1847"/>
            <a:chExt cx="539" cy="1321"/>
          </a:xfrm>
        </p:grpSpPr>
        <p:grpSp>
          <p:nvGrpSpPr>
            <p:cNvPr id="121" name="Group 38"/>
            <p:cNvGrpSpPr>
              <a:grpSpLocks/>
            </p:cNvGrpSpPr>
            <p:nvPr/>
          </p:nvGrpSpPr>
          <p:grpSpPr bwMode="auto">
            <a:xfrm>
              <a:off x="1285" y="1847"/>
              <a:ext cx="530" cy="1296"/>
              <a:chOff x="1285" y="1847"/>
              <a:chExt cx="530" cy="1296"/>
            </a:xfrm>
          </p:grpSpPr>
          <p:cxnSp>
            <p:nvCxnSpPr>
              <p:cNvPr id="123" name="AutoShape 39"/>
              <p:cNvCxnSpPr>
                <a:cxnSpLocks noChangeShapeType="1"/>
                <a:stCxn id="88" idx="6"/>
                <a:endCxn id="93" idx="2"/>
              </p:cNvCxnSpPr>
              <p:nvPr/>
            </p:nvCxnSpPr>
            <p:spPr bwMode="auto">
              <a:xfrm>
                <a:off x="1285" y="1847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AutoShape 40"/>
              <p:cNvCxnSpPr>
                <a:cxnSpLocks noChangeShapeType="1"/>
                <a:stCxn id="88" idx="6"/>
                <a:endCxn id="94" idx="2"/>
              </p:cNvCxnSpPr>
              <p:nvPr/>
            </p:nvCxnSpPr>
            <p:spPr bwMode="auto">
              <a:xfrm>
                <a:off x="1285" y="1847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AutoShape 41"/>
              <p:cNvCxnSpPr>
                <a:cxnSpLocks noChangeShapeType="1"/>
                <a:stCxn id="88" idx="6"/>
                <a:endCxn id="95" idx="2"/>
              </p:cNvCxnSpPr>
              <p:nvPr/>
            </p:nvCxnSpPr>
            <p:spPr bwMode="auto">
              <a:xfrm>
                <a:off x="1285" y="1847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AutoShape 42"/>
              <p:cNvCxnSpPr>
                <a:cxnSpLocks noChangeShapeType="1"/>
                <a:stCxn id="89" idx="6"/>
                <a:endCxn id="93" idx="2"/>
              </p:cNvCxnSpPr>
              <p:nvPr/>
            </p:nvCxnSpPr>
            <p:spPr bwMode="auto">
              <a:xfrm flipV="1">
                <a:off x="1285" y="1847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43"/>
              <p:cNvCxnSpPr>
                <a:cxnSpLocks noChangeShapeType="1"/>
                <a:stCxn id="89" idx="6"/>
                <a:endCxn id="94" idx="2"/>
              </p:cNvCxnSpPr>
              <p:nvPr/>
            </p:nvCxnSpPr>
            <p:spPr bwMode="auto">
              <a:xfrm>
                <a:off x="1285" y="2279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44"/>
              <p:cNvCxnSpPr>
                <a:cxnSpLocks noChangeShapeType="1"/>
                <a:stCxn id="89" idx="6"/>
                <a:endCxn id="95" idx="2"/>
              </p:cNvCxnSpPr>
              <p:nvPr/>
            </p:nvCxnSpPr>
            <p:spPr bwMode="auto">
              <a:xfrm>
                <a:off x="1285" y="2279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45"/>
              <p:cNvCxnSpPr>
                <a:cxnSpLocks noChangeShapeType="1"/>
                <a:stCxn id="90" idx="6"/>
                <a:endCxn id="95" idx="2"/>
              </p:cNvCxnSpPr>
              <p:nvPr/>
            </p:nvCxnSpPr>
            <p:spPr bwMode="auto">
              <a:xfrm>
                <a:off x="1285" y="3143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2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47"/>
          <p:cNvGrpSpPr>
            <a:grpSpLocks/>
          </p:cNvGrpSpPr>
          <p:nvPr/>
        </p:nvGrpSpPr>
        <p:grpSpPr bwMode="auto">
          <a:xfrm>
            <a:off x="4856025" y="2696032"/>
            <a:ext cx="838200" cy="2057400"/>
            <a:chOff x="2160" y="1872"/>
            <a:chExt cx="528" cy="1296"/>
          </a:xfrm>
        </p:grpSpPr>
        <p:grpSp>
          <p:nvGrpSpPr>
            <p:cNvPr id="13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3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57"/>
          <p:cNvGrpSpPr>
            <a:grpSpLocks/>
          </p:cNvGrpSpPr>
          <p:nvPr/>
        </p:nvGrpSpPr>
        <p:grpSpPr bwMode="auto">
          <a:xfrm>
            <a:off x="6227625" y="2696032"/>
            <a:ext cx="838200" cy="2057400"/>
            <a:chOff x="3024" y="1872"/>
            <a:chExt cx="528" cy="1296"/>
          </a:xfrm>
        </p:grpSpPr>
        <p:grpSp>
          <p:nvGrpSpPr>
            <p:cNvPr id="14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4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67"/>
          <p:cNvGrpSpPr>
            <a:grpSpLocks/>
          </p:cNvGrpSpPr>
          <p:nvPr/>
        </p:nvGrpSpPr>
        <p:grpSpPr bwMode="auto">
          <a:xfrm>
            <a:off x="7675425" y="2696032"/>
            <a:ext cx="838200" cy="2057400"/>
            <a:chOff x="3936" y="1872"/>
            <a:chExt cx="528" cy="1296"/>
          </a:xfrm>
        </p:grpSpPr>
        <p:grpSp>
          <p:nvGrpSpPr>
            <p:cNvPr id="15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5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0" name="AutoShape 77"/>
          <p:cNvCxnSpPr>
            <a:cxnSpLocks noChangeShapeType="1"/>
            <a:stCxn id="119" idx="6"/>
            <a:endCxn id="93" idx="2"/>
          </p:cNvCxnSpPr>
          <p:nvPr/>
        </p:nvCxnSpPr>
        <p:spPr bwMode="auto">
          <a:xfrm flipV="1">
            <a:off x="3500300" y="2656345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78"/>
          <p:cNvCxnSpPr>
            <a:cxnSpLocks noChangeShapeType="1"/>
          </p:cNvCxnSpPr>
          <p:nvPr/>
        </p:nvCxnSpPr>
        <p:spPr bwMode="auto">
          <a:xfrm>
            <a:off x="4856025" y="2656345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Oval 79"/>
          <p:cNvSpPr>
            <a:spLocks noChangeArrowheads="1"/>
          </p:cNvSpPr>
          <p:nvPr/>
        </p:nvSpPr>
        <p:spPr bwMode="auto">
          <a:xfrm>
            <a:off x="4322625" y="23912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" name="Oval 80"/>
          <p:cNvSpPr>
            <a:spLocks noChangeArrowheads="1"/>
          </p:cNvSpPr>
          <p:nvPr/>
        </p:nvSpPr>
        <p:spPr bwMode="auto">
          <a:xfrm>
            <a:off x="5694225" y="44486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164" name="AutoShape 81"/>
          <p:cNvCxnSpPr>
            <a:cxnSpLocks noChangeShapeType="1"/>
          </p:cNvCxnSpPr>
          <p:nvPr/>
        </p:nvCxnSpPr>
        <p:spPr bwMode="auto">
          <a:xfrm flipV="1">
            <a:off x="6227625" y="3686632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82"/>
          <p:cNvCxnSpPr>
            <a:cxnSpLocks noChangeShapeType="1"/>
            <a:endCxn id="108" idx="2"/>
          </p:cNvCxnSpPr>
          <p:nvPr/>
        </p:nvCxnSpPr>
        <p:spPr bwMode="auto">
          <a:xfrm flipV="1">
            <a:off x="7675425" y="3342145"/>
            <a:ext cx="822325" cy="763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Oval 83"/>
          <p:cNvSpPr>
            <a:spLocks noChangeArrowheads="1"/>
          </p:cNvSpPr>
          <p:nvPr/>
        </p:nvSpPr>
        <p:spPr bwMode="auto">
          <a:xfrm>
            <a:off x="8513625" y="30770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63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6" grpId="0"/>
      <p:bldP spid="118" grpId="0"/>
      <p:bldP spid="119" grpId="0" animBg="1"/>
      <p:bldP spid="162" grpId="0" animBg="1"/>
      <p:bldP spid="163" grpId="0" animBg="1"/>
      <p:bldP spid="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 sequence by the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HMM, we can generate a sequence of length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dirty="0"/>
                  <a:t> as follows: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Start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according to </a:t>
                </a:r>
                <a:r>
                  <a:rPr lang="en-US" altLang="zh-CN" dirty="0" err="1"/>
                  <a:t>prob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Emit letter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according to </a:t>
                </a:r>
                <a:r>
                  <a:rPr lang="en-US" altLang="zh-CN" dirty="0" err="1"/>
                  <a:t>prob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Go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according to </a:t>
                </a:r>
                <a:r>
                  <a:rPr lang="en-US" altLang="zh-CN" dirty="0" err="1"/>
                  <a:t>prob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/>
                  <a:t>… until emitting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237042" y="3810000"/>
            <a:ext cx="463550" cy="1708150"/>
            <a:chOff x="960" y="1680"/>
            <a:chExt cx="443" cy="163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09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140329" y="3810000"/>
            <a:ext cx="463550" cy="1708150"/>
            <a:chOff x="1824" y="1680"/>
            <a:chExt cx="443" cy="1630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873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043617" y="3810000"/>
            <a:ext cx="463550" cy="1708150"/>
            <a:chOff x="2688" y="1680"/>
            <a:chExt cx="443" cy="1630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737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997704" y="3870325"/>
            <a:ext cx="442913" cy="1720850"/>
            <a:chOff x="3600" y="1737"/>
            <a:chExt cx="424" cy="1644"/>
          </a:xfrm>
        </p:grpSpPr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629" y="2159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600" y="3031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7904167" y="3810000"/>
            <a:ext cx="465137" cy="1708150"/>
            <a:chOff x="4466" y="1680"/>
            <a:chExt cx="445" cy="1630"/>
          </a:xfrm>
        </p:grpSpPr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515" y="2592"/>
              <a:ext cx="39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387854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4160391" y="5979433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0391" y="5979433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286379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5060503" y="5979433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0503" y="5979433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6189667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3"/>
              <p:cNvSpPr txBox="1">
                <a:spLocks noChangeArrowheads="1"/>
              </p:cNvSpPr>
              <p:nvPr/>
            </p:nvSpPr>
            <p:spPr bwMode="auto">
              <a:xfrm>
                <a:off x="5963791" y="5979433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3791" y="5979433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8047042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7821166" y="5979433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166" y="5979433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4237042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4587879" y="3984625"/>
            <a:ext cx="566052" cy="1384300"/>
            <a:chOff x="1296" y="1847"/>
            <a:chExt cx="541" cy="1321"/>
          </a:xfrm>
        </p:grpSpPr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1308" y="1847"/>
              <a:ext cx="529" cy="1296"/>
              <a:chOff x="1308" y="1847"/>
              <a:chExt cx="529" cy="1296"/>
            </a:xfrm>
          </p:grpSpPr>
          <p:cxnSp>
            <p:nvCxnSpPr>
              <p:cNvPr id="43" name="AutoShape 39"/>
              <p:cNvCxnSpPr>
                <a:cxnSpLocks noChangeShapeType="1"/>
                <a:stCxn id="8" idx="6"/>
                <a:endCxn id="13" idx="2"/>
              </p:cNvCxnSpPr>
              <p:nvPr/>
            </p:nvCxnSpPr>
            <p:spPr bwMode="auto">
              <a:xfrm>
                <a:off x="1308" y="1847"/>
                <a:ext cx="529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0"/>
              <p:cNvCxnSpPr>
                <a:cxnSpLocks noChangeShapeType="1"/>
                <a:stCxn id="8" idx="6"/>
                <a:endCxn id="14" idx="2"/>
              </p:cNvCxnSpPr>
              <p:nvPr/>
            </p:nvCxnSpPr>
            <p:spPr bwMode="auto">
              <a:xfrm>
                <a:off x="1308" y="1847"/>
                <a:ext cx="529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1"/>
              <p:cNvCxnSpPr>
                <a:cxnSpLocks noChangeShapeType="1"/>
                <a:stCxn id="8" idx="6"/>
                <a:endCxn id="15" idx="2"/>
              </p:cNvCxnSpPr>
              <p:nvPr/>
            </p:nvCxnSpPr>
            <p:spPr bwMode="auto">
              <a:xfrm>
                <a:off x="1308" y="1847"/>
                <a:ext cx="529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2"/>
              <p:cNvCxnSpPr>
                <a:cxnSpLocks noChangeShapeType="1"/>
                <a:stCxn id="9" idx="6"/>
                <a:endCxn id="13" idx="2"/>
              </p:cNvCxnSpPr>
              <p:nvPr/>
            </p:nvCxnSpPr>
            <p:spPr bwMode="auto">
              <a:xfrm flipV="1">
                <a:off x="1308" y="1847"/>
                <a:ext cx="529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3"/>
              <p:cNvCxnSpPr>
                <a:cxnSpLocks noChangeShapeType="1"/>
                <a:stCxn id="9" idx="6"/>
                <a:endCxn id="14" idx="2"/>
              </p:cNvCxnSpPr>
              <p:nvPr/>
            </p:nvCxnSpPr>
            <p:spPr bwMode="auto">
              <a:xfrm>
                <a:off x="1308" y="2279"/>
                <a:ext cx="529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44"/>
              <p:cNvCxnSpPr>
                <a:cxnSpLocks noChangeShapeType="1"/>
                <a:stCxn id="9" idx="6"/>
                <a:endCxn id="15" idx="2"/>
              </p:cNvCxnSpPr>
              <p:nvPr/>
            </p:nvCxnSpPr>
            <p:spPr bwMode="auto">
              <a:xfrm>
                <a:off x="1308" y="2279"/>
                <a:ext cx="529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5"/>
              <p:cNvCxnSpPr>
                <a:cxnSpLocks noChangeShapeType="1"/>
                <a:stCxn id="10" idx="6"/>
                <a:endCxn id="15" idx="2"/>
              </p:cNvCxnSpPr>
              <p:nvPr/>
            </p:nvCxnSpPr>
            <p:spPr bwMode="auto">
              <a:xfrm>
                <a:off x="1308" y="3143"/>
                <a:ext cx="529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5492754" y="4011613"/>
            <a:ext cx="550863" cy="1357312"/>
            <a:chOff x="2160" y="1872"/>
            <a:chExt cx="528" cy="1296"/>
          </a:xfrm>
        </p:grpSpPr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5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6396042" y="4011613"/>
            <a:ext cx="550862" cy="1357312"/>
            <a:chOff x="3024" y="1872"/>
            <a:chExt cx="528" cy="1296"/>
          </a:xfrm>
        </p:grpSpPr>
        <p:grpSp>
          <p:nvGrpSpPr>
            <p:cNvPr id="6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6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7348542" y="4011613"/>
            <a:ext cx="552450" cy="1357312"/>
            <a:chOff x="3936" y="1872"/>
            <a:chExt cx="528" cy="1296"/>
          </a:xfrm>
        </p:grpSpPr>
        <p:grpSp>
          <p:nvGrpSpPr>
            <p:cNvPr id="7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0" name="AutoShape 77"/>
          <p:cNvCxnSpPr>
            <a:cxnSpLocks noChangeShapeType="1"/>
            <a:stCxn id="39" idx="6"/>
            <a:endCxn id="13" idx="2"/>
          </p:cNvCxnSpPr>
          <p:nvPr/>
        </p:nvCxnSpPr>
        <p:spPr bwMode="auto">
          <a:xfrm flipV="1">
            <a:off x="4598992" y="3984625"/>
            <a:ext cx="528637" cy="45243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78"/>
          <p:cNvCxnSpPr>
            <a:cxnSpLocks noChangeShapeType="1"/>
          </p:cNvCxnSpPr>
          <p:nvPr/>
        </p:nvCxnSpPr>
        <p:spPr bwMode="auto">
          <a:xfrm>
            <a:off x="5492754" y="3984625"/>
            <a:ext cx="528638" cy="1357313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5140329" y="3810000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Oval 80"/>
          <p:cNvSpPr>
            <a:spLocks noChangeArrowheads="1"/>
          </p:cNvSpPr>
          <p:nvPr/>
        </p:nvSpPr>
        <p:spPr bwMode="auto">
          <a:xfrm>
            <a:off x="6043617" y="5167313"/>
            <a:ext cx="349250" cy="350837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84" name="AutoShape 81"/>
          <p:cNvCxnSpPr>
            <a:cxnSpLocks noChangeShapeType="1"/>
          </p:cNvCxnSpPr>
          <p:nvPr/>
        </p:nvCxnSpPr>
        <p:spPr bwMode="auto">
          <a:xfrm flipV="1">
            <a:off x="6396042" y="4664075"/>
            <a:ext cx="550862" cy="7048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82"/>
          <p:cNvCxnSpPr>
            <a:cxnSpLocks noChangeShapeType="1"/>
            <a:endCxn id="28" idx="2"/>
          </p:cNvCxnSpPr>
          <p:nvPr/>
        </p:nvCxnSpPr>
        <p:spPr bwMode="auto">
          <a:xfrm flipV="1">
            <a:off x="7342192" y="4438650"/>
            <a:ext cx="542925" cy="50482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83"/>
          <p:cNvSpPr>
            <a:spLocks noChangeArrowheads="1"/>
          </p:cNvSpPr>
          <p:nvPr/>
        </p:nvSpPr>
        <p:spPr bwMode="auto">
          <a:xfrm>
            <a:off x="7900992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Oval 84"/>
          <p:cNvSpPr>
            <a:spLocks noChangeArrowheads="1"/>
          </p:cNvSpPr>
          <p:nvPr/>
        </p:nvSpPr>
        <p:spPr bwMode="auto">
          <a:xfrm>
            <a:off x="3162304" y="4664075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8" name="AutoShape 85"/>
          <p:cNvCxnSpPr>
            <a:cxnSpLocks noChangeShapeType="1"/>
            <a:stCxn id="87" idx="6"/>
            <a:endCxn id="39" idx="2"/>
          </p:cNvCxnSpPr>
          <p:nvPr/>
        </p:nvCxnSpPr>
        <p:spPr bwMode="auto">
          <a:xfrm flipV="1">
            <a:off x="3530604" y="4437063"/>
            <a:ext cx="687388" cy="40163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86"/>
              <p:cNvSpPr txBox="1">
                <a:spLocks noChangeArrowheads="1"/>
              </p:cNvSpPr>
              <p:nvPr/>
            </p:nvSpPr>
            <p:spPr bwMode="auto">
              <a:xfrm>
                <a:off x="3544892" y="5659438"/>
                <a:ext cx="8579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4892" y="5659438"/>
                <a:ext cx="857927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87"/>
              <p:cNvSpPr txBox="1">
                <a:spLocks noChangeArrowheads="1"/>
              </p:cNvSpPr>
              <p:nvPr/>
            </p:nvSpPr>
            <p:spPr bwMode="auto">
              <a:xfrm>
                <a:off x="3563942" y="4246563"/>
                <a:ext cx="546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02</m:t>
                      </m:r>
                    </m:oMath>
                  </m:oMathPara>
                </a14:m>
                <a:endParaRPr lang="en-US" altLang="en-US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42" y="4246563"/>
                <a:ext cx="54694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灯片编号占位符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79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Likelihood of a parse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3" y="856989"/>
                <a:ext cx="10694124" cy="5444238"/>
              </a:xfrm>
            </p:spPr>
            <p:txBody>
              <a:bodyPr/>
              <a:lstStyle/>
              <a:p>
                <a:r>
                  <a:rPr lang="en-US" altLang="zh-CN" dirty="0"/>
                  <a:t>Given a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 and a parse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To find how likely this scenario is:  (given our HMM)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3" y="856989"/>
                <a:ext cx="10694124" cy="5444238"/>
              </a:xfrm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889560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4838885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5794560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7756710" y="5991904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auto">
              <a:xfrm>
                <a:off x="3731177" y="6142615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177" y="6142615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4631289" y="6142615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89" y="6142615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3"/>
              <p:cNvSpPr txBox="1">
                <a:spLocks noChangeArrowheads="1"/>
              </p:cNvSpPr>
              <p:nvPr/>
            </p:nvSpPr>
            <p:spPr bwMode="auto">
              <a:xfrm>
                <a:off x="5534577" y="6142615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4577" y="6142615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auto">
              <a:xfrm>
                <a:off x="7391952" y="6142615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952" y="6142615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666870" y="3965823"/>
            <a:ext cx="463550" cy="1828800"/>
            <a:chOff x="960" y="1680"/>
            <a:chExt cx="420" cy="163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007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4620958" y="3965823"/>
            <a:ext cx="465137" cy="1828800"/>
            <a:chOff x="1824" y="1680"/>
            <a:chExt cx="420" cy="1630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871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5576633" y="3965823"/>
            <a:ext cx="466725" cy="1828800"/>
            <a:chOff x="2688" y="1680"/>
            <a:chExt cx="423" cy="1630"/>
          </a:xfrm>
        </p:grpSpPr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737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584695" y="4029323"/>
            <a:ext cx="442913" cy="1822450"/>
            <a:chOff x="3600" y="1737"/>
            <a:chExt cx="401" cy="1624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627" y="2159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600" y="3034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7541958" y="3965823"/>
            <a:ext cx="466725" cy="1828800"/>
            <a:chOff x="4466" y="1680"/>
            <a:chExt cx="422" cy="1630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4514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3666870" y="4450011"/>
            <a:ext cx="369888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4022897" y="4138998"/>
            <a:ext cx="598062" cy="1478899"/>
            <a:chOff x="1282" y="1305"/>
            <a:chExt cx="542" cy="1319"/>
          </a:xfrm>
        </p:grpSpPr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1293" y="1305"/>
              <a:ext cx="531" cy="1298"/>
              <a:chOff x="1293" y="1305"/>
              <a:chExt cx="531" cy="1298"/>
            </a:xfrm>
          </p:grpSpPr>
          <p:cxnSp>
            <p:nvCxnSpPr>
              <p:cNvPr id="43" name="AutoShape 39"/>
              <p:cNvCxnSpPr>
                <a:cxnSpLocks noChangeShapeType="1"/>
                <a:stCxn id="16" idx="6"/>
                <a:endCxn id="21" idx="2"/>
              </p:cNvCxnSpPr>
              <p:nvPr/>
            </p:nvCxnSpPr>
            <p:spPr bwMode="auto">
              <a:xfrm>
                <a:off x="1293" y="1305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0"/>
              <p:cNvCxnSpPr>
                <a:cxnSpLocks noChangeShapeType="1"/>
                <a:stCxn id="16" idx="6"/>
                <a:endCxn id="22" idx="2"/>
              </p:cNvCxnSpPr>
              <p:nvPr/>
            </p:nvCxnSpPr>
            <p:spPr bwMode="auto">
              <a:xfrm>
                <a:off x="1293" y="1305"/>
                <a:ext cx="531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1"/>
              <p:cNvCxnSpPr>
                <a:cxnSpLocks noChangeShapeType="1"/>
                <a:stCxn id="16" idx="6"/>
                <a:endCxn id="23" idx="2"/>
              </p:cNvCxnSpPr>
              <p:nvPr/>
            </p:nvCxnSpPr>
            <p:spPr bwMode="auto">
              <a:xfrm>
                <a:off x="1293" y="1305"/>
                <a:ext cx="531" cy="1297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2"/>
              <p:cNvCxnSpPr>
                <a:cxnSpLocks noChangeShapeType="1"/>
                <a:stCxn id="17" idx="6"/>
                <a:endCxn id="21" idx="2"/>
              </p:cNvCxnSpPr>
              <p:nvPr/>
            </p:nvCxnSpPr>
            <p:spPr bwMode="auto">
              <a:xfrm flipV="1">
                <a:off x="1293" y="1305"/>
                <a:ext cx="531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3"/>
              <p:cNvCxnSpPr>
                <a:cxnSpLocks noChangeShapeType="1"/>
                <a:stCxn id="17" idx="6"/>
                <a:endCxn id="22" idx="2"/>
              </p:cNvCxnSpPr>
              <p:nvPr/>
            </p:nvCxnSpPr>
            <p:spPr bwMode="auto">
              <a:xfrm>
                <a:off x="1293" y="1738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44"/>
              <p:cNvCxnSpPr>
                <a:cxnSpLocks noChangeShapeType="1"/>
                <a:stCxn id="17" idx="6"/>
                <a:endCxn id="23" idx="2"/>
              </p:cNvCxnSpPr>
              <p:nvPr/>
            </p:nvCxnSpPr>
            <p:spPr bwMode="auto">
              <a:xfrm>
                <a:off x="1293" y="1738"/>
                <a:ext cx="531" cy="865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5"/>
              <p:cNvCxnSpPr>
                <a:cxnSpLocks noChangeShapeType="1"/>
                <a:stCxn id="18" idx="6"/>
                <a:endCxn id="23" idx="2"/>
              </p:cNvCxnSpPr>
              <p:nvPr/>
            </p:nvCxnSpPr>
            <p:spPr bwMode="auto">
              <a:xfrm>
                <a:off x="1293" y="2602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1282" y="1376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4992433" y="4181723"/>
            <a:ext cx="584200" cy="1452563"/>
            <a:chOff x="2160" y="1872"/>
            <a:chExt cx="528" cy="1296"/>
          </a:xfrm>
        </p:grpSpPr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5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5948108" y="4181723"/>
            <a:ext cx="582612" cy="1452563"/>
            <a:chOff x="3024" y="1872"/>
            <a:chExt cx="528" cy="1296"/>
          </a:xfrm>
        </p:grpSpPr>
        <p:grpSp>
          <p:nvGrpSpPr>
            <p:cNvPr id="6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6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6956170" y="4181723"/>
            <a:ext cx="582613" cy="1452563"/>
            <a:chOff x="3936" y="1872"/>
            <a:chExt cx="528" cy="1296"/>
          </a:xfrm>
        </p:grpSpPr>
        <p:grpSp>
          <p:nvGrpSpPr>
            <p:cNvPr id="7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0" name="AutoShape 77"/>
          <p:cNvCxnSpPr>
            <a:cxnSpLocks noChangeShapeType="1"/>
          </p:cNvCxnSpPr>
          <p:nvPr/>
        </p:nvCxnSpPr>
        <p:spPr bwMode="auto">
          <a:xfrm flipV="1">
            <a:off x="4063313" y="4139293"/>
            <a:ext cx="558800" cy="4841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78"/>
          <p:cNvCxnSpPr>
            <a:cxnSpLocks noChangeShapeType="1"/>
          </p:cNvCxnSpPr>
          <p:nvPr/>
        </p:nvCxnSpPr>
        <p:spPr bwMode="auto">
          <a:xfrm>
            <a:off x="4992433" y="4153148"/>
            <a:ext cx="560387" cy="14541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4620958" y="3965823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Oval 80"/>
          <p:cNvSpPr>
            <a:spLocks noChangeArrowheads="1"/>
          </p:cNvSpPr>
          <p:nvPr/>
        </p:nvSpPr>
        <p:spPr bwMode="auto">
          <a:xfrm>
            <a:off x="5576633" y="5419973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84" name="AutoShape 81"/>
          <p:cNvCxnSpPr>
            <a:cxnSpLocks noChangeShapeType="1"/>
          </p:cNvCxnSpPr>
          <p:nvPr/>
        </p:nvCxnSpPr>
        <p:spPr bwMode="auto">
          <a:xfrm flipV="1">
            <a:off x="5948108" y="4881811"/>
            <a:ext cx="582612" cy="75247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82"/>
          <p:cNvCxnSpPr>
            <a:cxnSpLocks noChangeShapeType="1"/>
            <a:endCxn id="36" idx="2"/>
          </p:cNvCxnSpPr>
          <p:nvPr/>
        </p:nvCxnSpPr>
        <p:spPr bwMode="auto">
          <a:xfrm flipV="1">
            <a:off x="6951408" y="4637336"/>
            <a:ext cx="571500" cy="5397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83"/>
          <p:cNvSpPr>
            <a:spLocks noChangeArrowheads="1"/>
          </p:cNvSpPr>
          <p:nvPr/>
        </p:nvSpPr>
        <p:spPr bwMode="auto">
          <a:xfrm>
            <a:off x="7538783" y="4450011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1705636" y="2034061"/>
                <a:ext cx="9184038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36" y="2034061"/>
                <a:ext cx="9184038" cy="1232069"/>
              </a:xfrm>
              <a:prstGeom prst="rect">
                <a:avLst/>
              </a:prstGeom>
              <a:blipFill>
                <a:blip r:embed="rId7"/>
                <a:stretch>
                  <a:fillRect l="-199" b="-3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灯片编号占位符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8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Let the sequence of rolls be: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 2, 1, 5, 6, 2, 1, 5, 2, 4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Then, what is the likelihood of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𝐹𝑎𝑖𝑟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/>
                  <a:t>(say initial </a:t>
                </a:r>
                <a:r>
                  <a:rPr lang="en-US" altLang="zh-CN" dirty="0" err="1"/>
                  <a:t>probs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𝐹𝑎𝑖𝑟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=½,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𝐿𝑜𝑎𝑑𝑒𝑑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=½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So, the likelihood the die is fair in this run is just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0.521×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70977" y="3579108"/>
                <a:ext cx="9853223" cy="168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=.00000000521158647211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≈0.5∗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77" y="3579108"/>
                <a:ext cx="9853223" cy="168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014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What is the likelihood of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𝐿𝑜𝑎𝑑𝑒𝑑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Therefore, it’s somewhat more likely that all the rolls are done with the fair die, than that they are all done with the loaded die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 r="-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97285" y="2735800"/>
                <a:ext cx="10274082" cy="168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e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 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…</m:t>
                      </m:r>
                      <m:r>
                        <a:rPr lang="en-US" altLang="zh-CN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20000"/>
                  </a:spcBef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.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95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=.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00000000015756235243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≈.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16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5" y="2735800"/>
                <a:ext cx="10274082" cy="168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98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60280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Let the sequence of rolls be: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 6, 6, 5, 6, 2, 6, 6, 3, 6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Now, what is the likelihood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sz="3600" dirty="0"/>
              </a:p>
              <a:p>
                <a:r>
                  <a:rPr lang="en-US" altLang="zh-CN" dirty="0"/>
                  <a:t>same as before</a:t>
                </a:r>
              </a:p>
              <a:p>
                <a:r>
                  <a:rPr lang="en-US" altLang="zh-CN" dirty="0"/>
                  <a:t>What is the likelihood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So, it is 100 times more likely the die is loaded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602802"/>
              </a:xfrm>
              <a:blipFill>
                <a:blip r:embed="rId2"/>
                <a:stretch>
                  <a:fillRect l="-912" t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95158" y="4272932"/>
                <a:ext cx="10204862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=.00000049238235134735</m:t>
                      </m:r>
                      <m:r>
                        <a:rPr lang="en-US" alt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≈0.5×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58" y="4272932"/>
                <a:ext cx="10204862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2790" y="2369329"/>
                <a:ext cx="4684551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≈0.5×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90" y="2369329"/>
                <a:ext cx="4684551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117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to HMMs: Hidden Markov models</a:t>
            </a:r>
          </a:p>
          <a:p>
            <a:r>
              <a:rPr lang="en-US" altLang="zh-CN" dirty="0"/>
              <a:t>HMM for ASR</a:t>
            </a:r>
          </a:p>
          <a:p>
            <a:pPr lvl="1"/>
            <a:r>
              <a:rPr lang="en-US" altLang="zh-CN" dirty="0"/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7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main questions on HMMs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Likelihood</a:t>
                </a:r>
              </a:p>
              <a:p>
                <a:r>
                  <a:rPr lang="en-US" altLang="zh-CN" dirty="0"/>
                  <a:t>GIVEN 	an HMM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,  and a sequence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 		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Decoding</a:t>
                </a:r>
              </a:p>
              <a:p>
                <a:r>
                  <a:rPr lang="en-US" altLang="zh-CN" dirty="0"/>
                  <a:t>GIVEN		a HMM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,  and a sequence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		the sequence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dirty="0"/>
                  <a:t> of states that maximizes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Training</a:t>
                </a:r>
              </a:p>
              <a:p>
                <a:r>
                  <a:rPr lang="en-US" altLang="zh-CN" dirty="0"/>
                  <a:t>GIVEN		a HMM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/>
                  <a:t>, with unspecified transition/emission probs., and a sequence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		parameters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(.),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that maximize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855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topologies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HMM topology determines the set of allowed transitions between states</a:t>
            </a:r>
          </a:p>
          <a:p>
            <a:r>
              <a:rPr lang="en-US" altLang="zh-CN" dirty="0"/>
              <a:t>In principle any topology is possible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001489" y="2721014"/>
            <a:ext cx="714167" cy="689844"/>
            <a:chOff x="2580575" y="3214499"/>
            <a:chExt cx="714167" cy="689844"/>
          </a:xfrm>
        </p:grpSpPr>
        <p:sp>
          <p:nvSpPr>
            <p:cNvPr id="8" name="椭圆 7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4939146" y="2191426"/>
            <a:ext cx="714167" cy="689844"/>
            <a:chOff x="2580575" y="3214499"/>
            <a:chExt cx="714167" cy="689844"/>
          </a:xfrm>
        </p:grpSpPr>
        <p:sp>
          <p:nvSpPr>
            <p:cNvPr id="11" name="椭圆 10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/>
          <p:cNvGrpSpPr/>
          <p:nvPr/>
        </p:nvGrpSpPr>
        <p:grpSpPr>
          <a:xfrm>
            <a:off x="6918851" y="2698827"/>
            <a:ext cx="714167" cy="689844"/>
            <a:chOff x="2580575" y="3214499"/>
            <a:chExt cx="714167" cy="689844"/>
          </a:xfrm>
        </p:grpSpPr>
        <p:sp>
          <p:nvSpPr>
            <p:cNvPr id="14" name="椭圆 13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/>
          <p:cNvGrpSpPr/>
          <p:nvPr/>
        </p:nvGrpSpPr>
        <p:grpSpPr>
          <a:xfrm>
            <a:off x="5479132" y="3654662"/>
            <a:ext cx="714167" cy="689844"/>
            <a:chOff x="2580575" y="3214499"/>
            <a:chExt cx="714167" cy="689844"/>
          </a:xfrm>
        </p:grpSpPr>
        <p:sp>
          <p:nvSpPr>
            <p:cNvPr id="17" name="椭圆 16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/>
          <p:cNvGrpSpPr/>
          <p:nvPr/>
        </p:nvGrpSpPr>
        <p:grpSpPr>
          <a:xfrm>
            <a:off x="3392934" y="4344506"/>
            <a:ext cx="714167" cy="689844"/>
            <a:chOff x="2580575" y="3214499"/>
            <a:chExt cx="714167" cy="689844"/>
          </a:xfrm>
        </p:grpSpPr>
        <p:sp>
          <p:nvSpPr>
            <p:cNvPr id="20" name="椭圆 19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/>
        </p:nvGrpSpPr>
        <p:grpSpPr>
          <a:xfrm>
            <a:off x="4756242" y="5100677"/>
            <a:ext cx="714167" cy="689844"/>
            <a:chOff x="2580575" y="3214499"/>
            <a:chExt cx="714167" cy="689844"/>
          </a:xfrm>
        </p:grpSpPr>
        <p:sp>
          <p:nvSpPr>
            <p:cNvPr id="23" name="椭圆 22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6559128" y="4813685"/>
            <a:ext cx="714167" cy="689844"/>
            <a:chOff x="2580575" y="3214499"/>
            <a:chExt cx="714167" cy="689844"/>
          </a:xfrm>
        </p:grpSpPr>
        <p:sp>
          <p:nvSpPr>
            <p:cNvPr id="26" name="椭圆 25"/>
            <p:cNvSpPr/>
            <p:nvPr/>
          </p:nvSpPr>
          <p:spPr>
            <a:xfrm>
              <a:off x="2580575" y="3214499"/>
              <a:ext cx="714167" cy="68984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55" y="3374755"/>
                  <a:ext cx="3658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直接箭头连接符 27"/>
          <p:cNvCxnSpPr>
            <a:stCxn id="8" idx="7"/>
            <a:endCxn id="11" idx="2"/>
          </p:cNvCxnSpPr>
          <p:nvPr/>
        </p:nvCxnSpPr>
        <p:spPr>
          <a:xfrm flipV="1">
            <a:off x="3611069" y="2536348"/>
            <a:ext cx="1328077" cy="285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1" idx="6"/>
            <a:endCxn id="14" idx="1"/>
          </p:cNvCxnSpPr>
          <p:nvPr/>
        </p:nvCxnSpPr>
        <p:spPr>
          <a:xfrm>
            <a:off x="5653313" y="2536348"/>
            <a:ext cx="1370125" cy="2635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7" idx="2"/>
          </p:cNvCxnSpPr>
          <p:nvPr/>
        </p:nvCxnSpPr>
        <p:spPr>
          <a:xfrm>
            <a:off x="3657670" y="3208808"/>
            <a:ext cx="1821462" cy="7907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7" idx="6"/>
            <a:endCxn id="14" idx="3"/>
          </p:cNvCxnSpPr>
          <p:nvPr/>
        </p:nvCxnSpPr>
        <p:spPr>
          <a:xfrm flipV="1">
            <a:off x="6193299" y="3287646"/>
            <a:ext cx="830139" cy="7119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4" idx="4"/>
            <a:endCxn id="26" idx="0"/>
          </p:cNvCxnSpPr>
          <p:nvPr/>
        </p:nvCxnSpPr>
        <p:spPr>
          <a:xfrm flipH="1">
            <a:off x="6916212" y="3388671"/>
            <a:ext cx="359723" cy="14250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6" idx="2"/>
            <a:endCxn id="8" idx="5"/>
          </p:cNvCxnSpPr>
          <p:nvPr/>
        </p:nvCxnSpPr>
        <p:spPr>
          <a:xfrm flipH="1" flipV="1">
            <a:off x="3611069" y="3309833"/>
            <a:ext cx="2948059" cy="1848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455768" y="3381893"/>
            <a:ext cx="190414" cy="1020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0" idx="5"/>
            <a:endCxn id="23" idx="2"/>
          </p:cNvCxnSpPr>
          <p:nvPr/>
        </p:nvCxnSpPr>
        <p:spPr>
          <a:xfrm>
            <a:off x="4002514" y="4933325"/>
            <a:ext cx="753728" cy="5122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3" idx="6"/>
          </p:cNvCxnSpPr>
          <p:nvPr/>
        </p:nvCxnSpPr>
        <p:spPr>
          <a:xfrm flipV="1">
            <a:off x="5470409" y="5259632"/>
            <a:ext cx="1137959" cy="1859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弧形 36"/>
          <p:cNvSpPr/>
          <p:nvPr/>
        </p:nvSpPr>
        <p:spPr>
          <a:xfrm rot="9023357">
            <a:off x="5313111" y="4748838"/>
            <a:ext cx="1562865" cy="1001839"/>
          </a:xfrm>
          <a:prstGeom prst="arc">
            <a:avLst>
              <a:gd name="adj1" fmla="val 13651901"/>
              <a:gd name="adj2" fmla="val 21548849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弧形 37"/>
          <p:cNvSpPr/>
          <p:nvPr/>
        </p:nvSpPr>
        <p:spPr>
          <a:xfrm rot="18066397">
            <a:off x="2571327" y="2206435"/>
            <a:ext cx="599102" cy="697881"/>
          </a:xfrm>
          <a:prstGeom prst="arc">
            <a:avLst>
              <a:gd name="adj1" fmla="val 6131555"/>
              <a:gd name="adj2" fmla="val 60483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7033916" y="1996928"/>
            <a:ext cx="599102" cy="697881"/>
          </a:xfrm>
          <a:prstGeom prst="arc">
            <a:avLst>
              <a:gd name="adj1" fmla="val 6131555"/>
              <a:gd name="adj2" fmla="val 60483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429823" y="322841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23" y="3228415"/>
                <a:ext cx="546746" cy="461665"/>
              </a:xfrm>
              <a:prstGeom prst="rect">
                <a:avLst/>
              </a:prstGeom>
              <a:blipFill>
                <a:blip r:embed="rId9"/>
                <a:stretch>
                  <a:fillRect r="-7865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3929989" y="2241508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89" y="2241508"/>
                <a:ext cx="546746" cy="461665"/>
              </a:xfrm>
              <a:prstGeom prst="rect">
                <a:avLst/>
              </a:prstGeom>
              <a:blipFill>
                <a:blip r:embed="rId10"/>
                <a:stretch>
                  <a:fillRect r="-7865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921374" y="497797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374" y="4977975"/>
                <a:ext cx="546746" cy="461665"/>
              </a:xfrm>
              <a:prstGeom prst="rect">
                <a:avLst/>
              </a:prstGeom>
              <a:blipFill>
                <a:blip r:embed="rId11"/>
                <a:stretch>
                  <a:fillRect r="-8889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6233328" y="3140421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328" y="3140421"/>
                <a:ext cx="546746" cy="461665"/>
              </a:xfrm>
              <a:prstGeom prst="rect">
                <a:avLst/>
              </a:prstGeom>
              <a:blipFill>
                <a:blip r:embed="rId12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7033916" y="3892532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16" y="3892532"/>
                <a:ext cx="546746" cy="461665"/>
              </a:xfrm>
              <a:prstGeom prst="rect">
                <a:avLst/>
              </a:prstGeom>
              <a:blipFill>
                <a:blip r:embed="rId13"/>
                <a:stretch>
                  <a:fillRect r="-7778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5643435" y="4896873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35" y="4896873"/>
                <a:ext cx="546746" cy="461665"/>
              </a:xfrm>
              <a:prstGeom prst="rect">
                <a:avLst/>
              </a:prstGeom>
              <a:blipFill>
                <a:blip r:embed="rId14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5916808" y="569393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08" y="5693935"/>
                <a:ext cx="546746" cy="461665"/>
              </a:xfrm>
              <a:prstGeom prst="rect">
                <a:avLst/>
              </a:prstGeom>
              <a:blipFill>
                <a:blip r:embed="rId15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6223835" y="2271705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35" y="2271705"/>
                <a:ext cx="546746" cy="461665"/>
              </a:xfrm>
              <a:prstGeom prst="rect">
                <a:avLst/>
              </a:prstGeom>
              <a:blipFill>
                <a:blip r:embed="rId16"/>
                <a:stretch>
                  <a:fillRect r="-7778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3023785" y="3758584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5" y="3758584"/>
                <a:ext cx="546746" cy="461665"/>
              </a:xfrm>
              <a:prstGeom prst="rect">
                <a:avLst/>
              </a:prstGeom>
              <a:blipFill>
                <a:blip r:embed="rId17"/>
                <a:stretch>
                  <a:fillRect r="-7778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4575879" y="4030557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79" y="4030557"/>
                <a:ext cx="546746" cy="461665"/>
              </a:xfrm>
              <a:prstGeom prst="rect">
                <a:avLst/>
              </a:prstGeom>
              <a:blipFill>
                <a:blip r:embed="rId18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7580662" y="1689061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62" y="1689061"/>
                <a:ext cx="546746" cy="461665"/>
              </a:xfrm>
              <a:prstGeom prst="rect">
                <a:avLst/>
              </a:prstGeom>
              <a:blipFill>
                <a:blip r:embed="rId19"/>
                <a:stretch>
                  <a:fillRect r="-898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2072158" y="2191426"/>
                <a:ext cx="546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58" y="2191426"/>
                <a:ext cx="546746" cy="461665"/>
              </a:xfrm>
              <a:prstGeom prst="rect">
                <a:avLst/>
              </a:prstGeom>
              <a:blipFill>
                <a:blip r:embed="rId20"/>
                <a:stretch>
                  <a:fillRect r="-6667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47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topologies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Speech recognition: left-to-right HMM with 3~5 states</a:t>
            </a:r>
          </a:p>
          <a:p>
            <a:r>
              <a:rPr lang="en-US" altLang="zh-CN" dirty="0"/>
              <a:t>Speaker recognition: ergodic HMM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48780" y="1863074"/>
            <a:ext cx="1699581" cy="747352"/>
            <a:chOff x="1749928" y="4187258"/>
            <a:chExt cx="1699581" cy="747352"/>
          </a:xfrm>
        </p:grpSpPr>
        <p:sp>
          <p:nvSpPr>
            <p:cNvPr id="8" name="椭圆 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108206" y="2764630"/>
            <a:ext cx="2218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left−to−right model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4157846" y="2748830"/>
            <a:ext cx="3582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parallel path left−to−right model</a:t>
            </a:r>
            <a:endParaRPr lang="zh-CN" altLang="en-US" sz="20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9126827" y="1194724"/>
            <a:ext cx="1302912" cy="1331384"/>
            <a:chOff x="9126827" y="788332"/>
            <a:chExt cx="1302912" cy="1331384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126827" y="172349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9126827" y="78833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10034282" y="172349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10034282" y="788332"/>
              <a:ext cx="395457" cy="396223"/>
            </a:xfrm>
            <a:prstGeom prst="ellipse">
              <a:avLst/>
            </a:prstGeom>
            <a:solidFill>
              <a:srgbClr val="0070C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AutoShape 8"/>
            <p:cNvCxnSpPr>
              <a:cxnSpLocks noChangeShapeType="1"/>
              <a:stCxn id="20" idx="7"/>
              <a:endCxn id="22" idx="1"/>
            </p:cNvCxnSpPr>
            <p:nvPr/>
          </p:nvCxnSpPr>
          <p:spPr bwMode="auto">
            <a:xfrm>
              <a:off x="9464371" y="846358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9"/>
            <p:cNvCxnSpPr>
              <a:cxnSpLocks noChangeShapeType="1"/>
              <a:stCxn id="22" idx="3"/>
              <a:endCxn id="20" idx="5"/>
            </p:cNvCxnSpPr>
            <p:nvPr/>
          </p:nvCxnSpPr>
          <p:spPr bwMode="auto">
            <a:xfrm flipH="1">
              <a:off x="9464371" y="1126529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0"/>
            <p:cNvCxnSpPr>
              <a:cxnSpLocks noChangeShapeType="1"/>
              <a:stCxn id="20" idx="5"/>
              <a:endCxn id="19" idx="7"/>
            </p:cNvCxnSpPr>
            <p:nvPr/>
          </p:nvCxnSpPr>
          <p:spPr bwMode="auto">
            <a:xfrm>
              <a:off x="9464371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1"/>
            <p:cNvCxnSpPr>
              <a:cxnSpLocks noChangeShapeType="1"/>
              <a:stCxn id="19" idx="1"/>
              <a:endCxn id="20" idx="3"/>
            </p:cNvCxnSpPr>
            <p:nvPr/>
          </p:nvCxnSpPr>
          <p:spPr bwMode="auto">
            <a:xfrm flipV="1">
              <a:off x="9184740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2"/>
            <p:cNvCxnSpPr>
              <a:cxnSpLocks noChangeShapeType="1"/>
              <a:stCxn id="20" idx="6"/>
              <a:endCxn id="21" idx="0"/>
            </p:cNvCxnSpPr>
            <p:nvPr/>
          </p:nvCxnSpPr>
          <p:spPr bwMode="auto">
            <a:xfrm>
              <a:off x="9522284" y="986444"/>
              <a:ext cx="709727" cy="737048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3"/>
            <p:cNvCxnSpPr>
              <a:cxnSpLocks noChangeShapeType="1"/>
              <a:stCxn id="21" idx="2"/>
              <a:endCxn id="20" idx="4"/>
            </p:cNvCxnSpPr>
            <p:nvPr/>
          </p:nvCxnSpPr>
          <p:spPr bwMode="auto">
            <a:xfrm flipH="1" flipV="1">
              <a:off x="9324556" y="1184555"/>
              <a:ext cx="709726" cy="73704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4"/>
            <p:cNvCxnSpPr>
              <a:cxnSpLocks noChangeShapeType="1"/>
              <a:stCxn id="22" idx="5"/>
              <a:endCxn id="21" idx="7"/>
            </p:cNvCxnSpPr>
            <p:nvPr/>
          </p:nvCxnSpPr>
          <p:spPr bwMode="auto">
            <a:xfrm>
              <a:off x="10371826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5"/>
            <p:cNvCxnSpPr>
              <a:cxnSpLocks noChangeShapeType="1"/>
              <a:stCxn id="21" idx="1"/>
              <a:endCxn id="22" idx="3"/>
            </p:cNvCxnSpPr>
            <p:nvPr/>
          </p:nvCxnSpPr>
          <p:spPr bwMode="auto">
            <a:xfrm flipV="1">
              <a:off x="10092195" y="1126529"/>
              <a:ext cx="0" cy="65498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6"/>
            <p:cNvCxnSpPr>
              <a:cxnSpLocks noChangeShapeType="1"/>
              <a:stCxn id="19" idx="7"/>
              <a:endCxn id="21" idx="1"/>
            </p:cNvCxnSpPr>
            <p:nvPr/>
          </p:nvCxnSpPr>
          <p:spPr bwMode="auto">
            <a:xfrm>
              <a:off x="9464371" y="1781518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7"/>
            <p:cNvCxnSpPr>
              <a:cxnSpLocks noChangeShapeType="1"/>
              <a:stCxn id="21" idx="3"/>
              <a:endCxn id="19" idx="5"/>
            </p:cNvCxnSpPr>
            <p:nvPr/>
          </p:nvCxnSpPr>
          <p:spPr bwMode="auto">
            <a:xfrm flipH="1">
              <a:off x="9464371" y="2061689"/>
              <a:ext cx="627824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8"/>
            <p:cNvCxnSpPr>
              <a:cxnSpLocks noChangeShapeType="1"/>
              <a:stCxn id="19" idx="0"/>
              <a:endCxn id="22" idx="2"/>
            </p:cNvCxnSpPr>
            <p:nvPr/>
          </p:nvCxnSpPr>
          <p:spPr bwMode="auto">
            <a:xfrm flipV="1">
              <a:off x="9324556" y="986444"/>
              <a:ext cx="709726" cy="737048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9"/>
            <p:cNvCxnSpPr>
              <a:cxnSpLocks noChangeShapeType="1"/>
              <a:stCxn id="22" idx="4"/>
              <a:endCxn id="19" idx="6"/>
            </p:cNvCxnSpPr>
            <p:nvPr/>
          </p:nvCxnSpPr>
          <p:spPr bwMode="auto">
            <a:xfrm flipH="1">
              <a:off x="9522284" y="1184555"/>
              <a:ext cx="709727" cy="73704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0"/>
            <p:cNvCxnSpPr>
              <a:cxnSpLocks noChangeShapeType="1"/>
              <a:stCxn id="20" idx="0"/>
              <a:endCxn id="20" idx="2"/>
            </p:cNvCxnSpPr>
            <p:nvPr/>
          </p:nvCxnSpPr>
          <p:spPr bwMode="auto">
            <a:xfrm rot="16200000" flipH="1" flipV="1">
              <a:off x="9126636" y="788523"/>
              <a:ext cx="198112" cy="197729"/>
            </a:xfrm>
            <a:prstGeom prst="curvedConnector4">
              <a:avLst>
                <a:gd name="adj1" fmla="val -115389"/>
                <a:gd name="adj2" fmla="val 215613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21"/>
            <p:cNvCxnSpPr>
              <a:cxnSpLocks noChangeShapeType="1"/>
              <a:stCxn id="22" idx="0"/>
              <a:endCxn id="22" idx="6"/>
            </p:cNvCxnSpPr>
            <p:nvPr/>
          </p:nvCxnSpPr>
          <p:spPr bwMode="auto">
            <a:xfrm rot="16200000" flipH="1">
              <a:off x="10231819" y="788524"/>
              <a:ext cx="198112" cy="197728"/>
            </a:xfrm>
            <a:prstGeom prst="curvedConnector4">
              <a:avLst>
                <a:gd name="adj1" fmla="val -115389"/>
                <a:gd name="adj2" fmla="val 215613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22"/>
            <p:cNvCxnSpPr>
              <a:cxnSpLocks noChangeShapeType="1"/>
              <a:stCxn id="21" idx="6"/>
              <a:endCxn id="21" idx="4"/>
            </p:cNvCxnSpPr>
            <p:nvPr/>
          </p:nvCxnSpPr>
          <p:spPr bwMode="auto">
            <a:xfrm flipH="1">
              <a:off x="10232011" y="1921604"/>
              <a:ext cx="197728" cy="198111"/>
            </a:xfrm>
            <a:prstGeom prst="curvedConnector4">
              <a:avLst>
                <a:gd name="adj1" fmla="val -115613"/>
                <a:gd name="adj2" fmla="val 215390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23"/>
            <p:cNvCxnSpPr>
              <a:cxnSpLocks noChangeShapeType="1"/>
              <a:stCxn id="19" idx="4"/>
              <a:endCxn id="19" idx="2"/>
            </p:cNvCxnSpPr>
            <p:nvPr/>
          </p:nvCxnSpPr>
          <p:spPr bwMode="auto">
            <a:xfrm rot="5400000" flipH="1">
              <a:off x="9126636" y="1921796"/>
              <a:ext cx="198111" cy="197729"/>
            </a:xfrm>
            <a:prstGeom prst="curvedConnector4">
              <a:avLst>
                <a:gd name="adj1" fmla="val -115390"/>
                <a:gd name="adj2" fmla="val 215613"/>
              </a:avLst>
            </a:prstGeom>
            <a:noFill/>
            <a:ln w="1905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矩形 38"/>
          <p:cNvSpPr/>
          <p:nvPr/>
        </p:nvSpPr>
        <p:spPr>
          <a:xfrm>
            <a:off x="8940778" y="2751045"/>
            <a:ext cx="1675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ergodic model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1125261" y="3598625"/>
                <a:ext cx="2028376" cy="99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61" y="3598625"/>
                <a:ext cx="2028376" cy="99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4683144" y="3293039"/>
                <a:ext cx="3227037" cy="1461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CN" b="0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55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44" y="3293039"/>
                <a:ext cx="3227037" cy="1461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/>
          <p:cNvGrpSpPr/>
          <p:nvPr/>
        </p:nvGrpSpPr>
        <p:grpSpPr>
          <a:xfrm>
            <a:off x="4455251" y="1193677"/>
            <a:ext cx="2951702" cy="1403917"/>
            <a:chOff x="4455251" y="660285"/>
            <a:chExt cx="2951702" cy="1403917"/>
          </a:xfrm>
        </p:grpSpPr>
        <p:grpSp>
          <p:nvGrpSpPr>
            <p:cNvPr id="43" name="组合 42"/>
            <p:cNvGrpSpPr/>
            <p:nvPr/>
          </p:nvGrpSpPr>
          <p:grpSpPr>
            <a:xfrm>
              <a:off x="4455251" y="1138022"/>
              <a:ext cx="2951702" cy="747352"/>
              <a:chOff x="4455251" y="1456679"/>
              <a:chExt cx="2951702" cy="74735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455251" y="1456679"/>
                <a:ext cx="1699581" cy="747352"/>
                <a:chOff x="1749928" y="4187258"/>
                <a:chExt cx="1699581" cy="747352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8" name="直接箭头连接符 57"/>
                <p:cNvCxnSpPr>
                  <a:stCxn id="55" idx="6"/>
                  <a:endCxn id="56" idx="2"/>
                </p:cNvCxnSpPr>
                <p:nvPr/>
              </p:nvCxnSpPr>
              <p:spPr>
                <a:xfrm flipV="1">
                  <a:off x="2161187" y="4729658"/>
                  <a:ext cx="222609" cy="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9" name="直接箭头连接符 58"/>
                <p:cNvCxnSpPr>
                  <a:stCxn id="56" idx="6"/>
                  <a:endCxn id="57" idx="2"/>
                </p:cNvCxnSpPr>
                <p:nvPr/>
              </p:nvCxnSpPr>
              <p:spPr>
                <a:xfrm flipV="1">
                  <a:off x="2795055" y="4729656"/>
                  <a:ext cx="243195" cy="2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60" name="弧形 59"/>
                <p:cNvSpPr/>
                <p:nvPr/>
              </p:nvSpPr>
              <p:spPr>
                <a:xfrm rot="16200000">
                  <a:off x="1770947" y="4226013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 rot="16200000">
                  <a:off x="2425401" y="4222272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弧形 61"/>
                <p:cNvSpPr/>
                <p:nvPr/>
              </p:nvSpPr>
              <p:spPr>
                <a:xfrm rot="16200000">
                  <a:off x="3080991" y="4222269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6128246" y="1456679"/>
                <a:ext cx="1278707" cy="747349"/>
                <a:chOff x="1516348" y="4187261"/>
                <a:chExt cx="1278707" cy="747349"/>
              </a:xfrm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51" name="直接箭头连接符 50"/>
                <p:cNvCxnSpPr>
                  <a:stCxn id="49" idx="6"/>
                  <a:endCxn id="50" idx="2"/>
                </p:cNvCxnSpPr>
                <p:nvPr/>
              </p:nvCxnSpPr>
              <p:spPr>
                <a:xfrm flipV="1">
                  <a:off x="2161187" y="4729658"/>
                  <a:ext cx="222609" cy="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2" name="直接箭头连接符 51"/>
                <p:cNvCxnSpPr/>
                <p:nvPr/>
              </p:nvCxnSpPr>
              <p:spPr>
                <a:xfrm flipV="1">
                  <a:off x="1516348" y="4740272"/>
                  <a:ext cx="243195" cy="2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3" name="弧形 52"/>
                <p:cNvSpPr/>
                <p:nvPr/>
              </p:nvSpPr>
              <p:spPr>
                <a:xfrm rot="16200000">
                  <a:off x="1770947" y="4226013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弧形 53"/>
                <p:cNvSpPr/>
                <p:nvPr/>
              </p:nvSpPr>
              <p:spPr>
                <a:xfrm rot="16200000">
                  <a:off x="2425401" y="4222272"/>
                  <a:ext cx="328049" cy="258028"/>
                </a:xfrm>
                <a:prstGeom prst="arc">
                  <a:avLst>
                    <a:gd name="adj1" fmla="val 6131555"/>
                    <a:gd name="adj2" fmla="val 6048395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4" name="弧形 43"/>
            <p:cNvSpPr/>
            <p:nvPr/>
          </p:nvSpPr>
          <p:spPr>
            <a:xfrm rot="8053371">
              <a:off x="4588939" y="591978"/>
              <a:ext cx="1389367" cy="1525982"/>
            </a:xfrm>
            <a:prstGeom prst="arc">
              <a:avLst>
                <a:gd name="adj1" fmla="val 16059653"/>
                <a:gd name="adj2" fmla="val 0"/>
              </a:avLst>
            </a:prstGeom>
            <a:ln w="952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弧形 44"/>
            <p:cNvSpPr/>
            <p:nvPr/>
          </p:nvSpPr>
          <p:spPr>
            <a:xfrm rot="8053371">
              <a:off x="5219370" y="591978"/>
              <a:ext cx="1389367" cy="1525982"/>
            </a:xfrm>
            <a:prstGeom prst="arc">
              <a:avLst>
                <a:gd name="adj1" fmla="val 16059653"/>
                <a:gd name="adj2" fmla="val 0"/>
              </a:avLst>
            </a:prstGeom>
            <a:ln w="952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弧形 45"/>
            <p:cNvSpPr/>
            <p:nvPr/>
          </p:nvSpPr>
          <p:spPr>
            <a:xfrm rot="8053371">
              <a:off x="5844467" y="606528"/>
              <a:ext cx="1389367" cy="1525982"/>
            </a:xfrm>
            <a:prstGeom prst="arc">
              <a:avLst>
                <a:gd name="adj1" fmla="val 16059653"/>
                <a:gd name="adj2" fmla="val 0"/>
              </a:avLst>
            </a:prstGeom>
            <a:ln w="952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8757246" y="3519212"/>
                <a:ext cx="2669897" cy="1149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246" y="3519212"/>
                <a:ext cx="2669897" cy="1149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灯片编号占位符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81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generally model words or phones with a left-to-right topology with self loops.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4026756" y="1415107"/>
            <a:ext cx="2761971" cy="1231100"/>
            <a:chOff x="1749928" y="4187258"/>
            <a:chExt cx="1699581" cy="747352"/>
          </a:xfrm>
        </p:grpSpPr>
        <p:sp>
          <p:nvSpPr>
            <p:cNvPr id="8" name="椭圆 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227587" y="2143781"/>
            <a:ext cx="29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29589" y="2140117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ai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343782" y="215397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40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HMMs for ASR tend to model each phone with three distinct states (this also enforces a minimum phone duration of three frames of observations)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026756" y="1619790"/>
            <a:ext cx="2761971" cy="1231100"/>
            <a:chOff x="1749928" y="4187258"/>
            <a:chExt cx="1699581" cy="747352"/>
          </a:xfrm>
        </p:grpSpPr>
        <p:sp>
          <p:nvSpPr>
            <p:cNvPr id="8" name="椭圆 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2166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31319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r2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288362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r3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989459" y="3009449"/>
            <a:ext cx="2761971" cy="123110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087244" y="3738123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ai1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146397" y="3734459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ai2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203440" y="3748314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ai3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026756" y="4450560"/>
            <a:ext cx="2761971" cy="1231100"/>
            <a:chOff x="1749928" y="4187258"/>
            <a:chExt cx="1699581" cy="747352"/>
          </a:xfrm>
        </p:grpSpPr>
        <p:sp>
          <p:nvSpPr>
            <p:cNvPr id="32" name="椭圆 31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5" name="直接箭头连接符 34"/>
            <p:cNvCxnSpPr>
              <a:stCxn id="32" idx="6"/>
              <a:endCxn id="33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直接箭头连接符 35"/>
            <p:cNvCxnSpPr>
              <a:stCxn id="33" idx="6"/>
              <a:endCxn id="34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弧形 36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172166" y="517923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t1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231319" y="517557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6288362" y="518942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t3</a:t>
            </a:r>
            <a:endParaRPr lang="zh-CN" altLang="en-US" dirty="0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47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HMMs for ASR tend to model each phone with three distinct states (this also enforces a minimum phone duration of three frames of observations)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phone model topologies can be concatenated to form a HMM for the whole word</a:t>
            </a:r>
            <a:endParaRPr lang="zh-CN" altLang="en-US" dirty="0"/>
          </a:p>
        </p:txBody>
      </p:sp>
      <p:grpSp>
        <p:nvGrpSpPr>
          <p:cNvPr id="45" name="组合 44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7" name="组合 6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1" name="直接箭头连接符 10"/>
              <p:cNvCxnSpPr>
                <a:stCxn id="8" idx="6"/>
                <a:endCxn id="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直接箭头连接符 11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弧形 1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1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3" name="直接箭头连接符 22"/>
              <p:cNvCxnSpPr>
                <a:stCxn id="20" idx="6"/>
                <a:endCxn id="2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直接箭头连接符 23"/>
              <p:cNvCxnSpPr>
                <a:stCxn id="21" idx="6"/>
                <a:endCxn id="2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弧形 2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弧形 2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弧形 2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5" name="直接箭头连接符 34"/>
              <p:cNvCxnSpPr>
                <a:stCxn id="32" idx="6"/>
                <a:endCxn id="3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直接箭头连接符 35"/>
              <p:cNvCxnSpPr>
                <a:stCxn id="33" idx="6"/>
                <a:endCxn id="3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7" name="弧形 3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弧形 3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89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HMMs for ASR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 HMMs for ASR tend to model each phone with three distinct states (this also enforces a minimum phone duration of three frames of observations)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This model naturally generates an alignment between states and observations (and hence words/phones).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7" name="组合 6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1" name="直接箭头连接符 10"/>
              <p:cNvCxnSpPr>
                <a:stCxn id="8" idx="6"/>
                <a:endCxn id="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直接箭头连接符 11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弧形 1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1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3" name="直接箭头连接符 22"/>
              <p:cNvCxnSpPr>
                <a:stCxn id="20" idx="6"/>
                <a:endCxn id="2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直接箭头连接符 23"/>
              <p:cNvCxnSpPr>
                <a:stCxn id="21" idx="6"/>
                <a:endCxn id="2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" name="弧形 2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弧形 2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弧形 2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5" name="直接箭头连接符 34"/>
              <p:cNvCxnSpPr>
                <a:stCxn id="32" idx="6"/>
                <a:endCxn id="3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6" name="直接箭头连接符 35"/>
              <p:cNvCxnSpPr>
                <a:stCxn id="33" idx="6"/>
                <a:endCxn id="3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7" name="弧形 3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弧形 3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43" name="直接箭头连接符 42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6" name="矩形 45"/>
          <p:cNvSpPr/>
          <p:nvPr/>
        </p:nvSpPr>
        <p:spPr>
          <a:xfrm flipH="1">
            <a:off x="1581985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 flipH="1">
            <a:off x="1858136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212665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 flipH="1">
            <a:off x="240229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 flipH="1">
            <a:off x="267976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flipH="1">
            <a:off x="294737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 flipH="1">
            <a:off x="3208810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 flipH="1">
            <a:off x="346746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54" name="直接连接符 53"/>
          <p:cNvCxnSpPr>
            <a:stCxn id="8" idx="4"/>
            <a:endCxn id="46" idx="0"/>
          </p:cNvCxnSpPr>
          <p:nvPr/>
        </p:nvCxnSpPr>
        <p:spPr>
          <a:xfrm flipH="1">
            <a:off x="1640263" y="2850890"/>
            <a:ext cx="64047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8" idx="4"/>
            <a:endCxn id="47" idx="0"/>
          </p:cNvCxnSpPr>
          <p:nvPr/>
        </p:nvCxnSpPr>
        <p:spPr>
          <a:xfrm>
            <a:off x="1704310" y="2850890"/>
            <a:ext cx="212104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6" name="直接连接符 55"/>
          <p:cNvCxnSpPr>
            <a:endCxn id="48" idx="0"/>
          </p:cNvCxnSpPr>
          <p:nvPr/>
        </p:nvCxnSpPr>
        <p:spPr>
          <a:xfrm flipH="1">
            <a:off x="2184930" y="2806700"/>
            <a:ext cx="405870" cy="4413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7" name="直接连接符 56"/>
          <p:cNvCxnSpPr>
            <a:endCxn id="49" idx="0"/>
          </p:cNvCxnSpPr>
          <p:nvPr/>
        </p:nvCxnSpPr>
        <p:spPr>
          <a:xfrm flipH="1">
            <a:off x="2460571" y="2832100"/>
            <a:ext cx="219129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>
            <a:stCxn id="9" idx="4"/>
            <a:endCxn id="50" idx="0"/>
          </p:cNvCxnSpPr>
          <p:nvPr/>
        </p:nvCxnSpPr>
        <p:spPr>
          <a:xfrm>
            <a:off x="2734402" y="2850888"/>
            <a:ext cx="3643" cy="3971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9" name="直接连接符 58"/>
          <p:cNvCxnSpPr>
            <a:endCxn id="51" idx="0"/>
          </p:cNvCxnSpPr>
          <p:nvPr/>
        </p:nvCxnSpPr>
        <p:spPr>
          <a:xfrm>
            <a:off x="2870200" y="2844800"/>
            <a:ext cx="135456" cy="4032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0" name="直接连接符 59"/>
          <p:cNvCxnSpPr>
            <a:endCxn id="52" idx="0"/>
          </p:cNvCxnSpPr>
          <p:nvPr/>
        </p:nvCxnSpPr>
        <p:spPr>
          <a:xfrm>
            <a:off x="2921000" y="2832100"/>
            <a:ext cx="346088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07" name="文本框 106"/>
          <p:cNvSpPr txBox="1"/>
          <p:nvPr/>
        </p:nvSpPr>
        <p:spPr>
          <a:xfrm>
            <a:off x="3771488" y="3248064"/>
            <a:ext cx="231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…..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/>
              <p:cNvSpPr txBox="1"/>
              <p:nvPr/>
            </p:nvSpPr>
            <p:spPr>
              <a:xfrm>
                <a:off x="1526153" y="3714327"/>
                <a:ext cx="3051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8" name="文本框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53" y="3714327"/>
                <a:ext cx="305147" cy="307777"/>
              </a:xfrm>
              <a:prstGeom prst="rect">
                <a:avLst/>
              </a:prstGeom>
              <a:blipFill>
                <a:blip r:embed="rId2"/>
                <a:stretch>
                  <a:fillRect l="-10000" r="-8000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/>
              <p:cNvSpPr txBox="1"/>
              <p:nvPr/>
            </p:nvSpPr>
            <p:spPr>
              <a:xfrm>
                <a:off x="1786609" y="3709651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9" name="文本框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09" y="3709651"/>
                <a:ext cx="311111" cy="307777"/>
              </a:xfrm>
              <a:prstGeom prst="rect">
                <a:avLst/>
              </a:prstGeom>
              <a:blipFill>
                <a:blip r:embed="rId3"/>
                <a:stretch>
                  <a:fillRect l="-9804" r="-980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/>
              <p:cNvSpPr txBox="1"/>
              <p:nvPr/>
            </p:nvSpPr>
            <p:spPr>
              <a:xfrm>
                <a:off x="2066782" y="3717066"/>
                <a:ext cx="311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0" name="文本框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82" y="3717066"/>
                <a:ext cx="311111" cy="307777"/>
              </a:xfrm>
              <a:prstGeom prst="rect">
                <a:avLst/>
              </a:prstGeom>
              <a:blipFill>
                <a:blip r:embed="rId4"/>
                <a:stretch>
                  <a:fillRect l="-9804" r="-980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文本框 110"/>
          <p:cNvSpPr txBox="1"/>
          <p:nvPr/>
        </p:nvSpPr>
        <p:spPr>
          <a:xfrm>
            <a:off x="2322563" y="3583605"/>
            <a:ext cx="231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…..</a:t>
            </a:r>
            <a:endParaRPr lang="zh-CN" altLang="en-US" sz="2800" dirty="0"/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98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HMM for ASR</a:t>
            </a:r>
          </a:p>
          <a:p>
            <a:pPr lvl="1"/>
            <a:r>
              <a:rPr lang="en-US" altLang="zh-CN" dirty="0"/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385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likelihoods with the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we have a sequence of observations of length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dirty="0"/>
                  <a:t> is a known state sequence,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Then we can use the HMM to compute the joint likelihood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denotes the initial occupancy probability of each state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680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574800" y="2518227"/>
                <a:ext cx="6919523" cy="1407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2518227"/>
                <a:ext cx="6919523" cy="1407758"/>
              </a:xfrm>
              <a:prstGeom prst="rect">
                <a:avLst/>
              </a:prstGeom>
              <a:blipFill>
                <a:blip r:embed="rId3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358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parameters of the model,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, are given by:</a:t>
                </a:r>
              </a:p>
              <a:p>
                <a:pPr lvl="1"/>
                <a:r>
                  <a:rPr lang="en-US" altLang="zh-CN" dirty="0"/>
                  <a:t>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80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Fundamental Equation of Statistical Speech Recognition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444238"/>
              </a:xfrm>
            </p:spPr>
            <p:txBody>
              <a:bodyPr/>
              <a:lstStyle/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 sequence of acoustic feature vectors (observations)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denotes a word sequence, the most likely word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is given by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Applying Bayes' Theorem: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NB: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is used hereafter to denote the output feature vectors from the signal analysis module rather than DFT spectrum.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444238"/>
              </a:xfrm>
              <a:blipFill>
                <a:blip r:embed="rId2"/>
                <a:stretch>
                  <a:fillRect l="-912" t="-1568" r="-1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71208" y="1836821"/>
                <a:ext cx="3119251" cy="482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08" y="1836821"/>
                <a:ext cx="3119251" cy="482889"/>
              </a:xfrm>
              <a:prstGeom prst="rect">
                <a:avLst/>
              </a:prstGeom>
              <a:blipFill>
                <a:blip r:embed="rId3"/>
                <a:stretch>
                  <a:fillRect l="-97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414684" y="2688082"/>
                <a:ext cx="578761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│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84" y="2688082"/>
                <a:ext cx="5787610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116481" y="3783882"/>
                <a:ext cx="3877792" cy="482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81" y="3783882"/>
                <a:ext cx="3877792" cy="482889"/>
              </a:xfrm>
              <a:prstGeom prst="rect">
                <a:avLst/>
              </a:prstGeom>
              <a:blipFill>
                <a:blip r:embed="rId6"/>
                <a:stretch>
                  <a:fillRect l="-1258" r="-2516" b="-13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>
            <a:off x="5041522" y="4183641"/>
            <a:ext cx="1042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97002" y="4183641"/>
            <a:ext cx="727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线形标注 2(无边框) 16"/>
          <p:cNvSpPr/>
          <p:nvPr/>
        </p:nvSpPr>
        <p:spPr>
          <a:xfrm>
            <a:off x="5041522" y="3674879"/>
            <a:ext cx="1519478" cy="498333"/>
          </a:xfrm>
          <a:prstGeom prst="callout2">
            <a:avLst>
              <a:gd name="adj1" fmla="val 127177"/>
              <a:gd name="adj2" fmla="val 40904"/>
              <a:gd name="adj3" fmla="val 236067"/>
              <a:gd name="adj4" fmla="val 6735"/>
              <a:gd name="adj5" fmla="val 235754"/>
              <a:gd name="adj6" fmla="val -99552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55834" y="4435088"/>
            <a:ext cx="191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Acoustic model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线形标注 2(无边框) 19"/>
          <p:cNvSpPr/>
          <p:nvPr/>
        </p:nvSpPr>
        <p:spPr>
          <a:xfrm>
            <a:off x="6017898" y="3664456"/>
            <a:ext cx="1519478" cy="498333"/>
          </a:xfrm>
          <a:prstGeom prst="callout2">
            <a:avLst>
              <a:gd name="adj1" fmla="val 127177"/>
              <a:gd name="adj2" fmla="val 40904"/>
              <a:gd name="adj3" fmla="val 225873"/>
              <a:gd name="adj4" fmla="val 62735"/>
              <a:gd name="adj5" fmla="val 225560"/>
              <a:gd name="adj6" fmla="val 181281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931550" y="4408137"/>
            <a:ext cx="191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Language model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文字方塊 12"/>
          <p:cNvSpPr txBox="1"/>
          <p:nvPr/>
        </p:nvSpPr>
        <p:spPr>
          <a:xfrm>
            <a:off x="7627345" y="5994539"/>
            <a:ext cx="205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今天天气很好</a:t>
            </a:r>
            <a:endParaRPr lang="zh-TW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字方塊 27"/>
          <p:cNvSpPr txBox="1"/>
          <p:nvPr/>
        </p:nvSpPr>
        <p:spPr>
          <a:xfrm>
            <a:off x="5104876" y="5871675"/>
            <a:ext cx="1762375" cy="83099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Speech Recognition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54" name="圖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06" y="5926869"/>
            <a:ext cx="1295400" cy="59882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31"/>
              <p:cNvSpPr txBox="1"/>
              <p:nvPr/>
            </p:nvSpPr>
            <p:spPr>
              <a:xfrm>
                <a:off x="8110225" y="6416710"/>
                <a:ext cx="81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5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225" y="6416710"/>
                <a:ext cx="8128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32"/>
              <p:cNvSpPr txBox="1"/>
              <p:nvPr/>
            </p:nvSpPr>
            <p:spPr>
              <a:xfrm>
                <a:off x="3472003" y="6494729"/>
                <a:ext cx="354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03" y="6494729"/>
                <a:ext cx="354522" cy="461665"/>
              </a:xfrm>
              <a:prstGeom prst="rect">
                <a:avLst/>
              </a:prstGeom>
              <a:blipFill>
                <a:blip r:embed="rId9"/>
                <a:stretch>
                  <a:fillRect l="-5172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8"/>
          <p:cNvCxnSpPr/>
          <p:nvPr/>
        </p:nvCxnSpPr>
        <p:spPr>
          <a:xfrm>
            <a:off x="4402529" y="6287173"/>
            <a:ext cx="632792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直線單箭頭接點 36"/>
          <p:cNvCxnSpPr/>
          <p:nvPr/>
        </p:nvCxnSpPr>
        <p:spPr>
          <a:xfrm>
            <a:off x="6994553" y="6292206"/>
            <a:ext cx="632792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cxnSp>
        <p:nvCxnSpPr>
          <p:cNvPr id="22" name="直線單箭頭接點 8">
            <a:extLst>
              <a:ext uri="{FF2B5EF4-FFF2-40B4-BE49-F238E27FC236}">
                <a16:creationId xmlns:a16="http://schemas.microsoft.com/office/drawing/2014/main" id="{FE687481-0FAE-4139-BE86-B7CA302B8957}"/>
              </a:ext>
            </a:extLst>
          </p:cNvPr>
          <p:cNvCxnSpPr/>
          <p:nvPr/>
        </p:nvCxnSpPr>
        <p:spPr>
          <a:xfrm>
            <a:off x="2202365" y="6289318"/>
            <a:ext cx="632792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2082856-DCA3-4C27-A4F0-75A72E75E6C8}"/>
              </a:ext>
            </a:extLst>
          </p:cNvPr>
          <p:cNvGrpSpPr/>
          <p:nvPr/>
        </p:nvGrpSpPr>
        <p:grpSpPr>
          <a:xfrm>
            <a:off x="2884800" y="5895319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2072102-0973-4143-B8CD-8938611C26B3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3B5539D-5F06-4DE4-8575-345D7EFCE081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A0DDBC3-0B70-46B4-B4B7-42E123CA0D69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0C2F553-C31E-4193-A545-CD94BAC40DD1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0933CA-ABA4-42DF-AB77-EAC528935A6A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89440CA-6B16-4993-80E9-4BFC5A781E82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64C2B0D-4560-41E4-9A6F-F6B58D648D26}"/>
              </a:ext>
            </a:extLst>
          </p:cNvPr>
          <p:cNvGrpSpPr/>
          <p:nvPr/>
        </p:nvGrpSpPr>
        <p:grpSpPr>
          <a:xfrm>
            <a:off x="3019181" y="5895319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C9A7584-E20C-42C7-9073-140416BB9CAF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030762A-0D82-4A37-A5BE-7050FA9DF34C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AC33613-963D-4864-A1F0-41362C61CA08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DFF1ED2-29D5-4AB2-BF7B-4D43420F5B32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4B9A10E-3769-4776-B8B6-366350D8BD0D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327CA0C-2F7A-40D3-B94A-FC2A00575F6A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4DB7F70-50AD-4D2B-A0F9-CDF79AFB78ED}"/>
              </a:ext>
            </a:extLst>
          </p:cNvPr>
          <p:cNvGrpSpPr/>
          <p:nvPr/>
        </p:nvGrpSpPr>
        <p:grpSpPr>
          <a:xfrm>
            <a:off x="3154946" y="5895319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7793322-D3A6-4366-813A-87F86ED3235D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095C9FB-DA40-4A3B-BFCF-70B4D86CEA32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D82B735-3C2C-4240-AB79-1FBF29005AA8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9575F33A-B197-4616-B504-273F12AB8E2F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55C16D1-99BD-46F6-AD1F-5D2E53EF2A5E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85D5ADC-0CF0-448E-B0E8-D4792C79234D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7D71B10-5C02-4A66-B0CB-16A887268727}"/>
              </a:ext>
            </a:extLst>
          </p:cNvPr>
          <p:cNvGrpSpPr/>
          <p:nvPr/>
        </p:nvGrpSpPr>
        <p:grpSpPr>
          <a:xfrm>
            <a:off x="3295427" y="5897822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B3856EF-4117-4CAA-AA3A-5D4D0B9015F8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48CE221-6F40-44C4-BB46-F8CA23A4BFED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A57E968-7B8C-4188-BF4E-1B6E6851DF49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14E93FD8-EE24-4230-A2CE-331F4A3E3C1C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E910D53D-0725-4382-8E6B-5F1E2CC4D1CE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1152161-7D17-478D-B1DC-EB2897190E01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E21E9CB-5251-4DA0-B88C-7375695EA42F}"/>
              </a:ext>
            </a:extLst>
          </p:cNvPr>
          <p:cNvGrpSpPr/>
          <p:nvPr/>
        </p:nvGrpSpPr>
        <p:grpSpPr>
          <a:xfrm>
            <a:off x="3430759" y="5897822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5827E73-C85A-4C9E-83F9-B1F261CF9C28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6EC3C11-EACE-4A98-979A-B51848C7B590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0E63E7D-0CD6-4DF5-84C5-4A8FD39A5630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A66A9CE8-9BF0-4C59-B210-E5CB1C581E0C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91B00679-1B89-4F43-BC2A-504B97EAC1EC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4B68ABA-69B2-470D-B590-820E50AAFA48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5769078-BBEB-46AB-B3C1-70CDB0FFB456}"/>
              </a:ext>
            </a:extLst>
          </p:cNvPr>
          <p:cNvGrpSpPr/>
          <p:nvPr/>
        </p:nvGrpSpPr>
        <p:grpSpPr>
          <a:xfrm>
            <a:off x="3562634" y="5897822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AFCD35B-4963-49ED-9B9D-86469C9D76DC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FBC6D894-6B68-45EA-951C-60CA01DE58F9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0D578C6F-40C2-42D6-B6B6-8F9AFBC6A341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A074A473-D0FD-45C9-85B2-83CA58F1655E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CDB8579-6F6E-4B3C-86C3-6E489108473F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54265427-F793-4F12-BD87-444DF80F59A1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83658422-AD80-45F6-9963-53EAB430EC19}"/>
              </a:ext>
            </a:extLst>
          </p:cNvPr>
          <p:cNvGrpSpPr/>
          <p:nvPr/>
        </p:nvGrpSpPr>
        <p:grpSpPr>
          <a:xfrm>
            <a:off x="3888542" y="5895319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AB1E1EA-EE2C-4D21-9294-8E9B9A1C9FD7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CA2D744-3F79-4A0B-AE32-F77FA7EF56B5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A2BDCEDD-BF48-4CC3-9455-82689105EDC5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86920E33-1E13-4BBD-9922-70C0FD627011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36441B15-8C00-41CE-979E-962D8862BA4D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2D322F44-DE22-41A5-B8B8-0609A7B0F517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FD66ACCC-3517-48D4-9AE9-68CC3C2A2A44}"/>
              </a:ext>
            </a:extLst>
          </p:cNvPr>
          <p:cNvGrpSpPr/>
          <p:nvPr/>
        </p:nvGrpSpPr>
        <p:grpSpPr>
          <a:xfrm>
            <a:off x="4025643" y="5895319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85EFE061-D1CC-4687-A09D-6DE39476EBB8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35D9D4AC-6176-4756-8F8D-24596B3D5A46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7B5D4E0D-1624-4B32-A5B9-9BA62A59014D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7E01B366-C329-4487-BBFE-F87461956A36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2ADA035E-8E23-4BC7-A5C7-CC591C9F803F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6BC5F79A-FE1D-418A-B14E-10F3B7221993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EF033A24-8155-44F5-AAE6-2DEB48B2C122}"/>
              </a:ext>
            </a:extLst>
          </p:cNvPr>
          <p:cNvGrpSpPr/>
          <p:nvPr/>
        </p:nvGrpSpPr>
        <p:grpSpPr>
          <a:xfrm>
            <a:off x="4162744" y="5895319"/>
            <a:ext cx="143888" cy="696420"/>
            <a:chOff x="589207" y="5069692"/>
            <a:chExt cx="198882" cy="943897"/>
          </a:xfrm>
          <a:solidFill>
            <a:schemeClr val="bg1"/>
          </a:solidFill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982107AD-0C7C-4497-8282-9D82AF981A18}"/>
                </a:ext>
              </a:extLst>
            </p:cNvPr>
            <p:cNvSpPr/>
            <p:nvPr/>
          </p:nvSpPr>
          <p:spPr>
            <a:xfrm>
              <a:off x="596361" y="5069692"/>
              <a:ext cx="191728" cy="943897"/>
            </a:xfrm>
            <a:prstGeom prst="rect">
              <a:avLst/>
            </a:prstGeom>
            <a:grpFill/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B8009811-2F42-420C-9C47-CFD8AB58E1AF}"/>
                </a:ext>
              </a:extLst>
            </p:cNvPr>
            <p:cNvCxnSpPr/>
            <p:nvPr/>
          </p:nvCxnSpPr>
          <p:spPr>
            <a:xfrm>
              <a:off x="608257" y="51977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D01F4CCB-763F-4AD9-A3D9-BA0A0357F03C}"/>
                </a:ext>
              </a:extLst>
            </p:cNvPr>
            <p:cNvCxnSpPr/>
            <p:nvPr/>
          </p:nvCxnSpPr>
          <p:spPr>
            <a:xfrm>
              <a:off x="608257" y="53501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B73E5552-355E-4118-93EC-3B672C6A61B6}"/>
                </a:ext>
              </a:extLst>
            </p:cNvPr>
            <p:cNvCxnSpPr/>
            <p:nvPr/>
          </p:nvCxnSpPr>
          <p:spPr>
            <a:xfrm>
              <a:off x="589207" y="55025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0BC56515-83B1-481C-8A7D-F3AEE92E9E4A}"/>
                </a:ext>
              </a:extLst>
            </p:cNvPr>
            <p:cNvCxnSpPr/>
            <p:nvPr/>
          </p:nvCxnSpPr>
          <p:spPr>
            <a:xfrm>
              <a:off x="589207" y="566134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5C4AF89C-7C60-4BCB-B3E4-0B18E62FADEF}"/>
                </a:ext>
              </a:extLst>
            </p:cNvPr>
            <p:cNvCxnSpPr/>
            <p:nvPr/>
          </p:nvCxnSpPr>
          <p:spPr>
            <a:xfrm>
              <a:off x="595557" y="5807396"/>
              <a:ext cx="179832" cy="0"/>
            </a:xfrm>
            <a:prstGeom prst="line">
              <a:avLst/>
            </a:prstGeom>
            <a:grpFill/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D681A396-43C0-48D9-84C0-C87D48FF0FA1}"/>
              </a:ext>
            </a:extLst>
          </p:cNvPr>
          <p:cNvSpPr txBox="1"/>
          <p:nvPr/>
        </p:nvSpPr>
        <p:spPr>
          <a:xfrm>
            <a:off x="3634561" y="6039652"/>
            <a:ext cx="58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02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three problems of HMMs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Working with HMMs requires the solution of three problems:</a:t>
                </a:r>
              </a:p>
              <a:p>
                <a:pPr lvl="1"/>
                <a:r>
                  <a:rPr lang="en-US" altLang="zh-CN" b="1" dirty="0"/>
                  <a:t>Likelihood</a:t>
                </a:r>
                <a:r>
                  <a:rPr lang="en-US" altLang="zh-CN" dirty="0"/>
                  <a:t> Determine the overall likelihood of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known HMM topology,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:r>
                  <a:rPr lang="en-US" altLang="zh-CN" b="1" dirty="0"/>
                  <a:t>Decoding and alignment</a:t>
                </a:r>
                <a:r>
                  <a:rPr lang="en-US" altLang="zh-CN" dirty="0"/>
                  <a:t> Given an observation sequence and an HMM, determine the most probable hidden state sequence</a:t>
                </a:r>
              </a:p>
              <a:p>
                <a:pPr lvl="1"/>
                <a:r>
                  <a:rPr lang="en-US" altLang="zh-CN" b="1" dirty="0"/>
                  <a:t>Training</a:t>
                </a:r>
                <a:r>
                  <a:rPr lang="en-US" altLang="zh-CN" dirty="0"/>
                  <a:t> Given an observation sequence and an HMM, find the state occupation probabilities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273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38" lvl="1" indent="-91438">
                  <a:spcBef>
                    <a:spcPts val="1200"/>
                  </a:spcBef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latin typeface="+mn-lt"/>
                  </a:rPr>
                  <a:t>Working with HMMs requires the solution of three problems:</a:t>
                </a:r>
              </a:p>
              <a:p>
                <a:pPr lvl="1"/>
                <a:r>
                  <a:rPr lang="en-US" altLang="zh-CN" b="1" dirty="0"/>
                  <a:t>Likelihood</a:t>
                </a:r>
                <a:r>
                  <a:rPr lang="en-US" altLang="zh-CN" dirty="0"/>
                  <a:t> Determine the overall likelihood of an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known HMM topology,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marL="200020" lvl="1" indent="0">
                  <a:buSzPct val="100000"/>
                  <a:buNone/>
                </a:pPr>
                <a:r>
                  <a:rPr lang="en-US" altLang="zh-CN" b="1" dirty="0"/>
                  <a:t>     → </a:t>
                </a:r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algorithm</a:t>
                </a:r>
              </a:p>
              <a:p>
                <a:r>
                  <a:rPr lang="en-US" altLang="zh-CN" dirty="0"/>
                  <a:t>NB. We do </a:t>
                </a:r>
                <a:r>
                  <a:rPr lang="en-US" altLang="zh-CN" b="1" dirty="0"/>
                  <a:t>not</a:t>
                </a:r>
                <a:r>
                  <a:rPr lang="en-US" altLang="zh-CN" dirty="0"/>
                  <a:t> know the state sequence!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67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Notes on the HMM topology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By the HMM topology,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, we can mean:</a:t>
                </a:r>
              </a:p>
              <a:p>
                <a:pPr lvl="1"/>
                <a:r>
                  <a:rPr lang="en-US" altLang="zh-CN" dirty="0"/>
                  <a:t>A restricted left-to-right topology based on a known word/sentence, leading to a “trellis-like” structure over time</a:t>
                </a:r>
              </a:p>
              <a:p>
                <a:pPr lvl="1"/>
                <a:r>
                  <a:rPr lang="en-US" altLang="zh-CN" dirty="0"/>
                  <a:t>A much less restricted topology based on a grammar or language model – or something in between</a:t>
                </a:r>
              </a:p>
              <a:p>
                <a:pPr lvl="1"/>
                <a:r>
                  <a:rPr lang="en-US" altLang="zh-CN" dirty="0"/>
                  <a:t>Some algorithms are not (generally) suitable for unrestricted topologies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668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trellis for a 3-state phone HMM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97" name="组合 96"/>
          <p:cNvGrpSpPr/>
          <p:nvPr/>
        </p:nvGrpSpPr>
        <p:grpSpPr>
          <a:xfrm>
            <a:off x="1096272" y="1040234"/>
            <a:ext cx="10002633" cy="5602119"/>
            <a:chOff x="430301" y="525646"/>
            <a:chExt cx="10002633" cy="5602119"/>
          </a:xfrm>
        </p:grpSpPr>
        <p:cxnSp>
          <p:nvCxnSpPr>
            <p:cNvPr id="98" name="直接箭头连接符 97"/>
            <p:cNvCxnSpPr/>
            <p:nvPr/>
          </p:nvCxnSpPr>
          <p:spPr>
            <a:xfrm flipV="1">
              <a:off x="1620982" y="983667"/>
              <a:ext cx="0" cy="3574478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>
              <a:off x="1608282" y="4559299"/>
              <a:ext cx="7120082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2645410" y="4858893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475480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300166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/>
                <p:cNvSpPr txBox="1"/>
                <p:nvPr/>
              </p:nvSpPr>
              <p:spPr>
                <a:xfrm>
                  <a:off x="2565459" y="5809994"/>
                  <a:ext cx="3051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459" y="5809994"/>
                  <a:ext cx="305148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0000" r="-8000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/>
                <p:cNvSpPr txBox="1"/>
                <p:nvPr/>
              </p:nvSpPr>
              <p:spPr>
                <a:xfrm>
                  <a:off x="3395529" y="5819988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529" y="5819988"/>
                  <a:ext cx="31111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9804" r="-9804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/>
                <p:cNvSpPr txBox="1"/>
                <p:nvPr/>
              </p:nvSpPr>
              <p:spPr>
                <a:xfrm>
                  <a:off x="4220215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215" y="5809992"/>
                  <a:ext cx="31111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1765" r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矩形 109"/>
            <p:cNvSpPr/>
            <p:nvPr/>
          </p:nvSpPr>
          <p:spPr>
            <a:xfrm>
              <a:off x="5112345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/>
                <p:cNvSpPr txBox="1"/>
                <p:nvPr/>
              </p:nvSpPr>
              <p:spPr>
                <a:xfrm>
                  <a:off x="5032394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394" y="5809992"/>
                  <a:ext cx="31111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1765" r="-7843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矩形 112"/>
            <p:cNvSpPr/>
            <p:nvPr/>
          </p:nvSpPr>
          <p:spPr>
            <a:xfrm>
              <a:off x="5891406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/>
                <p:cNvSpPr txBox="1"/>
                <p:nvPr/>
              </p:nvSpPr>
              <p:spPr>
                <a:xfrm>
                  <a:off x="5811455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455" y="5809992"/>
                  <a:ext cx="31111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1765" r="-7843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矩形 115"/>
            <p:cNvSpPr/>
            <p:nvPr/>
          </p:nvSpPr>
          <p:spPr>
            <a:xfrm>
              <a:off x="6670467" y="4858892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/>
                <p:cNvSpPr txBox="1"/>
                <p:nvPr/>
              </p:nvSpPr>
              <p:spPr>
                <a:xfrm>
                  <a:off x="6590516" y="5809992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0516" y="5809992"/>
                  <a:ext cx="31111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9804" r="-9804" b="-156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矩形 118"/>
            <p:cNvSpPr/>
            <p:nvPr/>
          </p:nvSpPr>
          <p:spPr>
            <a:xfrm>
              <a:off x="7535083" y="4864564"/>
              <a:ext cx="145247" cy="8871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本框 120"/>
                <p:cNvSpPr txBox="1"/>
                <p:nvPr/>
              </p:nvSpPr>
              <p:spPr>
                <a:xfrm>
                  <a:off x="7455132" y="5815664"/>
                  <a:ext cx="3111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132" y="5815664"/>
                  <a:ext cx="31111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9804" r="-7843" b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2" name="组合 121"/>
            <p:cNvGrpSpPr/>
            <p:nvPr/>
          </p:nvGrpSpPr>
          <p:grpSpPr>
            <a:xfrm>
              <a:off x="826863" y="1248181"/>
              <a:ext cx="505517" cy="3342848"/>
              <a:chOff x="826863" y="1248181"/>
              <a:chExt cx="505517" cy="3342848"/>
            </a:xfrm>
          </p:grpSpPr>
          <p:grpSp>
            <p:nvGrpSpPr>
              <p:cNvPr id="192" name="组合 191"/>
              <p:cNvGrpSpPr/>
              <p:nvPr/>
            </p:nvGrpSpPr>
            <p:grpSpPr>
              <a:xfrm>
                <a:off x="826863" y="1881459"/>
                <a:ext cx="505517" cy="2709570"/>
                <a:chOff x="826863" y="1881459"/>
                <a:chExt cx="505517" cy="2709570"/>
              </a:xfrm>
            </p:grpSpPr>
            <p:grpSp>
              <p:nvGrpSpPr>
                <p:cNvPr id="197" name="组合 196"/>
                <p:cNvGrpSpPr/>
                <p:nvPr/>
              </p:nvGrpSpPr>
              <p:grpSpPr>
                <a:xfrm rot="16200000">
                  <a:off x="41376" y="2666946"/>
                  <a:ext cx="2076492" cy="505517"/>
                  <a:chOff x="4366414" y="1190898"/>
                  <a:chExt cx="2076492" cy="505517"/>
                </a:xfrm>
              </p:grpSpPr>
              <p:grpSp>
                <p:nvGrpSpPr>
                  <p:cNvPr id="202" name="组合 201"/>
                  <p:cNvGrpSpPr/>
                  <p:nvPr/>
                </p:nvGrpSpPr>
                <p:grpSpPr>
                  <a:xfrm>
                    <a:off x="4366414" y="1190898"/>
                    <a:ext cx="2076492" cy="505517"/>
                    <a:chOff x="4706983" y="2047242"/>
                    <a:chExt cx="2076492" cy="505517"/>
                  </a:xfrm>
                </p:grpSpPr>
                <p:grpSp>
                  <p:nvGrpSpPr>
                    <p:cNvPr id="205" name="组合 204"/>
                    <p:cNvGrpSpPr/>
                    <p:nvPr/>
                  </p:nvGrpSpPr>
                  <p:grpSpPr>
                    <a:xfrm>
                      <a:off x="4706983" y="2047242"/>
                      <a:ext cx="2076492" cy="505517"/>
                      <a:chOff x="2168509" y="4570968"/>
                      <a:chExt cx="1277766" cy="306877"/>
                    </a:xfrm>
                  </p:grpSpPr>
                  <p:sp>
                    <p:nvSpPr>
                      <p:cNvPr id="207" name="椭圆 206"/>
                      <p:cNvSpPr/>
                      <p:nvPr/>
                    </p:nvSpPr>
                    <p:spPr>
                      <a:xfrm>
                        <a:off x="2168509" y="4570968"/>
                        <a:ext cx="307892" cy="306877"/>
                      </a:xfrm>
                      <a:prstGeom prst="ellipse">
                        <a:avLst/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208" name="椭圆 207"/>
                      <p:cNvSpPr/>
                      <p:nvPr/>
                    </p:nvSpPr>
                    <p:spPr>
                      <a:xfrm>
                        <a:off x="2678525" y="4576752"/>
                        <a:ext cx="301096" cy="300104"/>
                      </a:xfrm>
                      <a:prstGeom prst="ellipse">
                        <a:avLst/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椭圆 208"/>
                      <p:cNvSpPr/>
                      <p:nvPr/>
                    </p:nvSpPr>
                    <p:spPr>
                      <a:xfrm>
                        <a:off x="3166671" y="4585413"/>
                        <a:ext cx="279604" cy="278682"/>
                      </a:xfrm>
                      <a:prstGeom prst="ellipse">
                        <a:avLst/>
                      </a:prstGeom>
                      <a:solidFill>
                        <a:srgbClr val="4472C4"/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210" name="直接箭头连接符 209"/>
                      <p:cNvCxnSpPr>
                        <a:stCxn id="207" idx="6"/>
                        <a:endCxn id="208" idx="2"/>
                      </p:cNvCxnSpPr>
                      <p:nvPr/>
                    </p:nvCxnSpPr>
                    <p:spPr>
                      <a:xfrm rot="5400000" flipV="1">
                        <a:off x="2576264" y="4624543"/>
                        <a:ext cx="2397" cy="202124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211" name="直接箭头连接符 210"/>
                      <p:cNvCxnSpPr>
                        <a:stCxn id="208" idx="6"/>
                        <a:endCxn id="209" idx="2"/>
                      </p:cNvCxnSpPr>
                      <p:nvPr/>
                    </p:nvCxnSpPr>
                    <p:spPr>
                      <a:xfrm rot="5400000" flipH="1" flipV="1">
                        <a:off x="3072121" y="4632255"/>
                        <a:ext cx="2050" cy="187050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06" name="文本框 205"/>
                        <p:cNvSpPr txBox="1"/>
                        <p:nvPr/>
                      </p:nvSpPr>
                      <p:spPr>
                        <a:xfrm>
                          <a:off x="4733627" y="2085764"/>
                          <a:ext cx="4737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altLang="zh-CN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2" name="文本框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33627" y="2085764"/>
                          <a:ext cx="473707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3" name="文本框 202"/>
                      <p:cNvSpPr txBox="1"/>
                      <p:nvPr/>
                    </p:nvSpPr>
                    <p:spPr>
                      <a:xfrm>
                        <a:off x="5229269" y="1229381"/>
                        <a:ext cx="385189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文本框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29269" y="1229381"/>
                        <a:ext cx="385189" cy="40011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4" name="文本框 203"/>
                      <p:cNvSpPr txBox="1"/>
                      <p:nvPr/>
                    </p:nvSpPr>
                    <p:spPr>
                      <a:xfrm>
                        <a:off x="6029592" y="1229381"/>
                        <a:ext cx="36590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文本框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29592" y="1229381"/>
                        <a:ext cx="365904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98" name="组合 197"/>
                <p:cNvGrpSpPr/>
                <p:nvPr/>
              </p:nvGrpSpPr>
              <p:grpSpPr>
                <a:xfrm>
                  <a:off x="889186" y="4191750"/>
                  <a:ext cx="408154" cy="399279"/>
                  <a:chOff x="972316" y="4201565"/>
                  <a:chExt cx="408154" cy="399279"/>
                </a:xfrm>
              </p:grpSpPr>
              <p:sp>
                <p:nvSpPr>
                  <p:cNvPr id="200" name="椭圆 199"/>
                  <p:cNvSpPr/>
                  <p:nvPr/>
                </p:nvSpPr>
                <p:spPr>
                  <a:xfrm rot="16200000">
                    <a:off x="974686" y="4199195"/>
                    <a:ext cx="399279" cy="404019"/>
                  </a:xfrm>
                  <a:prstGeom prst="ellipse">
                    <a:avLst/>
                  </a:prstGeom>
                  <a:solidFill>
                    <a:srgbClr val="CCDDE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1" name="文本框 200"/>
                      <p:cNvSpPr txBox="1"/>
                      <p:nvPr/>
                    </p:nvSpPr>
                    <p:spPr>
                      <a:xfrm rot="16200000">
                        <a:off x="1033373" y="4204859"/>
                        <a:ext cx="29408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altLang="zh-CN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oMath>
                          </m:oMathPara>
                        </a14:m>
                        <a:endParaRPr kumimoji="0" lang="zh-CN" alt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文本框 4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1033373" y="4204859"/>
                        <a:ext cx="294084" cy="40011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99" name="直接箭头连接符 198"/>
                <p:cNvCxnSpPr/>
                <p:nvPr/>
              </p:nvCxnSpPr>
              <p:spPr>
                <a:xfrm flipV="1">
                  <a:off x="1088236" y="3968931"/>
                  <a:ext cx="0" cy="23767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193" name="组合 192"/>
              <p:cNvGrpSpPr/>
              <p:nvPr/>
            </p:nvGrpSpPr>
            <p:grpSpPr>
              <a:xfrm>
                <a:off x="886619" y="1248181"/>
                <a:ext cx="404019" cy="399279"/>
                <a:chOff x="958027" y="4820744"/>
                <a:chExt cx="404019" cy="399279"/>
              </a:xfrm>
            </p:grpSpPr>
            <p:sp>
              <p:nvSpPr>
                <p:cNvPr id="195" name="椭圆 194"/>
                <p:cNvSpPr/>
                <p:nvPr/>
              </p:nvSpPr>
              <p:spPr>
                <a:xfrm rot="16200000">
                  <a:off x="960397" y="4818374"/>
                  <a:ext cx="399279" cy="404019"/>
                </a:xfrm>
                <a:prstGeom prst="ellipse">
                  <a:avLst/>
                </a:prstGeom>
                <a:solidFill>
                  <a:srgbClr val="CCDDEA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6" name="文本框 195"/>
                    <p:cNvSpPr txBox="1"/>
                    <p:nvPr/>
                  </p:nvSpPr>
                  <p:spPr>
                    <a:xfrm rot="16200000">
                      <a:off x="993427" y="4818233"/>
                      <a:ext cx="3344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oMath>
                        </m:oMathPara>
                      </a14:m>
                      <a:endParaRPr kumimoji="0" lang="zh-CN" alt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文本框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993427" y="4818233"/>
                      <a:ext cx="334443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4" name="直接箭头连接符 193"/>
              <p:cNvCxnSpPr/>
              <p:nvPr/>
            </p:nvCxnSpPr>
            <p:spPr>
              <a:xfrm flipV="1">
                <a:off x="1088235" y="1641284"/>
                <a:ext cx="0" cy="23767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23" name="弧形 122"/>
            <p:cNvSpPr/>
            <p:nvPr/>
          </p:nvSpPr>
          <p:spPr>
            <a:xfrm rot="16200000">
              <a:off x="430361" y="3507451"/>
              <a:ext cx="400524" cy="400643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弧形 124"/>
            <p:cNvSpPr/>
            <p:nvPr/>
          </p:nvSpPr>
          <p:spPr>
            <a:xfrm rot="16200000">
              <a:off x="437551" y="2692515"/>
              <a:ext cx="400524" cy="400643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弧形 125"/>
            <p:cNvSpPr/>
            <p:nvPr/>
          </p:nvSpPr>
          <p:spPr>
            <a:xfrm rot="16200000">
              <a:off x="469369" y="1884523"/>
              <a:ext cx="400524" cy="400643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 rot="16200000">
              <a:off x="2560266" y="1958950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 rot="16200000">
              <a:off x="2560266" y="2743136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 rot="16200000">
              <a:off x="2554515" y="3544753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 rot="16200000">
              <a:off x="1892285" y="4059833"/>
              <a:ext cx="295885" cy="299398"/>
            </a:xfrm>
            <a:prstGeom prst="ellipse">
              <a:avLst/>
            </a:prstGeom>
            <a:solidFill>
              <a:srgbClr val="CCDD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 rot="16200000">
              <a:off x="3368092" y="1962369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 rot="16200000">
              <a:off x="3368092" y="2746555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 rot="16200000">
              <a:off x="3362341" y="3548172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16200000">
              <a:off x="4233818" y="1958950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 rot="16200000">
              <a:off x="4233818" y="2743136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 rot="16200000">
              <a:off x="4228067" y="3544753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rot="16200000">
              <a:off x="5020719" y="1958951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 rot="16200000">
              <a:off x="5020719" y="2743137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 rot="16200000">
              <a:off x="5014968" y="3544754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 rot="16200000">
              <a:off x="5824925" y="1962834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 rot="16200000">
              <a:off x="5824925" y="2747020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 rot="16200000">
              <a:off x="5819174" y="3548637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 rot="16200000">
              <a:off x="6648436" y="1965213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 rot="16200000">
              <a:off x="6623036" y="2749399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 rot="16200000">
              <a:off x="6617285" y="3551016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 rot="16200000">
              <a:off x="7463286" y="1958951"/>
              <a:ext cx="295885" cy="29939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 rot="16200000">
              <a:off x="7463286" y="2743137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 rot="16200000">
              <a:off x="7457535" y="3544754"/>
              <a:ext cx="295885" cy="29939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 rot="16200000">
              <a:off x="8012820" y="1463247"/>
              <a:ext cx="295885" cy="299398"/>
            </a:xfrm>
            <a:prstGeom prst="ellipse">
              <a:avLst/>
            </a:prstGeom>
            <a:solidFill>
              <a:srgbClr val="CCDD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59" name="直接箭头连接符 158"/>
            <p:cNvCxnSpPr>
              <a:stCxn id="130" idx="5"/>
              <a:endCxn id="134" idx="1"/>
            </p:cNvCxnSpPr>
            <p:nvPr/>
          </p:nvCxnSpPr>
          <p:spPr>
            <a:xfrm flipV="1">
              <a:off x="2808311" y="3000866"/>
              <a:ext cx="601871" cy="588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箭头连接符 160"/>
            <p:cNvCxnSpPr>
              <a:stCxn id="134" idx="5"/>
              <a:endCxn id="136" idx="1"/>
            </p:cNvCxnSpPr>
            <p:nvPr/>
          </p:nvCxnSpPr>
          <p:spPr>
            <a:xfrm flipV="1">
              <a:off x="3621888" y="2213261"/>
              <a:ext cx="654020" cy="5783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箭头连接符 161"/>
            <p:cNvCxnSpPr>
              <a:stCxn id="135" idx="5"/>
              <a:endCxn id="138" idx="1"/>
            </p:cNvCxnSpPr>
            <p:nvPr/>
          </p:nvCxnSpPr>
          <p:spPr>
            <a:xfrm flipV="1">
              <a:off x="3616137" y="2997447"/>
              <a:ext cx="659771" cy="595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/>
            <p:cNvCxnSpPr>
              <a:stCxn id="138" idx="5"/>
              <a:endCxn id="141" idx="1"/>
            </p:cNvCxnSpPr>
            <p:nvPr/>
          </p:nvCxnSpPr>
          <p:spPr>
            <a:xfrm flipV="1">
              <a:off x="4487614" y="2213262"/>
              <a:ext cx="575195" cy="5749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/>
            <p:cNvCxnSpPr>
              <a:stCxn id="139" idx="5"/>
              <a:endCxn id="142" idx="1"/>
            </p:cNvCxnSpPr>
            <p:nvPr/>
          </p:nvCxnSpPr>
          <p:spPr>
            <a:xfrm flipV="1">
              <a:off x="4481863" y="2997448"/>
              <a:ext cx="580946" cy="592393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箭头连接符 166"/>
            <p:cNvCxnSpPr>
              <a:stCxn id="142" idx="5"/>
              <a:endCxn id="145" idx="1"/>
            </p:cNvCxnSpPr>
            <p:nvPr/>
          </p:nvCxnSpPr>
          <p:spPr>
            <a:xfrm flipV="1">
              <a:off x="5274515" y="2217145"/>
              <a:ext cx="592500" cy="571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/>
            <p:cNvCxnSpPr>
              <a:stCxn id="147" idx="5"/>
              <a:endCxn id="150" idx="1"/>
            </p:cNvCxnSpPr>
            <p:nvPr/>
          </p:nvCxnSpPr>
          <p:spPr>
            <a:xfrm flipV="1">
              <a:off x="6078721" y="2219524"/>
              <a:ext cx="611805" cy="572584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/>
            <p:cNvCxnSpPr>
              <a:stCxn id="144" idx="5"/>
              <a:endCxn id="147" idx="1"/>
            </p:cNvCxnSpPr>
            <p:nvPr/>
          </p:nvCxnSpPr>
          <p:spPr>
            <a:xfrm flipV="1">
              <a:off x="5268764" y="3001331"/>
              <a:ext cx="598251" cy="588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>
              <a:stCxn id="148" idx="5"/>
              <a:endCxn id="151" idx="1"/>
            </p:cNvCxnSpPr>
            <p:nvPr/>
          </p:nvCxnSpPr>
          <p:spPr>
            <a:xfrm flipV="1">
              <a:off x="6072970" y="3003710"/>
              <a:ext cx="592156" cy="590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箭头连接符 171"/>
            <p:cNvCxnSpPr>
              <a:stCxn id="151" idx="5"/>
              <a:endCxn id="154" idx="1"/>
            </p:cNvCxnSpPr>
            <p:nvPr/>
          </p:nvCxnSpPr>
          <p:spPr>
            <a:xfrm flipV="1">
              <a:off x="6876832" y="2213262"/>
              <a:ext cx="628544" cy="5812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/>
            <p:cNvCxnSpPr>
              <a:stCxn id="141" idx="4"/>
              <a:endCxn id="145" idx="0"/>
            </p:cNvCxnSpPr>
            <p:nvPr/>
          </p:nvCxnSpPr>
          <p:spPr>
            <a:xfrm>
              <a:off x="5318361" y="2108650"/>
              <a:ext cx="504808" cy="3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>
              <a:stCxn id="136" idx="4"/>
              <a:endCxn id="141" idx="0"/>
            </p:cNvCxnSpPr>
            <p:nvPr/>
          </p:nvCxnSpPr>
          <p:spPr>
            <a:xfrm>
              <a:off x="4531460" y="2108649"/>
              <a:ext cx="487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/>
            <p:cNvCxnSpPr>
              <a:stCxn id="145" idx="4"/>
              <a:endCxn id="150" idx="0"/>
            </p:cNvCxnSpPr>
            <p:nvPr/>
          </p:nvCxnSpPr>
          <p:spPr>
            <a:xfrm>
              <a:off x="6122567" y="2112533"/>
              <a:ext cx="524113" cy="23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/>
            <p:cNvCxnSpPr>
              <a:stCxn id="150" idx="4"/>
              <a:endCxn id="154" idx="0"/>
            </p:cNvCxnSpPr>
            <p:nvPr/>
          </p:nvCxnSpPr>
          <p:spPr>
            <a:xfrm flipV="1">
              <a:off x="6946078" y="2108650"/>
              <a:ext cx="515452" cy="6262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/>
            <p:cNvCxnSpPr>
              <a:stCxn id="134" idx="4"/>
              <a:endCxn id="138" idx="0"/>
            </p:cNvCxnSpPr>
            <p:nvPr/>
          </p:nvCxnSpPr>
          <p:spPr>
            <a:xfrm flipV="1">
              <a:off x="3665734" y="2892835"/>
              <a:ext cx="566328" cy="34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/>
            <p:cNvCxnSpPr>
              <a:stCxn id="138" idx="4"/>
              <a:endCxn id="142" idx="0"/>
            </p:cNvCxnSpPr>
            <p:nvPr/>
          </p:nvCxnSpPr>
          <p:spPr>
            <a:xfrm>
              <a:off x="4531460" y="2892835"/>
              <a:ext cx="487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/>
            <p:cNvCxnSpPr>
              <a:stCxn id="142" idx="4"/>
              <a:endCxn id="147" idx="0"/>
            </p:cNvCxnSpPr>
            <p:nvPr/>
          </p:nvCxnSpPr>
          <p:spPr>
            <a:xfrm>
              <a:off x="5318361" y="2892836"/>
              <a:ext cx="504808" cy="3883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>
              <a:stCxn id="147" idx="4"/>
              <a:endCxn id="151" idx="0"/>
            </p:cNvCxnSpPr>
            <p:nvPr/>
          </p:nvCxnSpPr>
          <p:spPr>
            <a:xfrm>
              <a:off x="6122567" y="2896719"/>
              <a:ext cx="498713" cy="23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>
              <a:stCxn id="130" idx="4"/>
              <a:endCxn id="135" idx="0"/>
            </p:cNvCxnSpPr>
            <p:nvPr/>
          </p:nvCxnSpPr>
          <p:spPr>
            <a:xfrm>
              <a:off x="2852157" y="3694452"/>
              <a:ext cx="508428" cy="3419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/>
            <p:cNvCxnSpPr>
              <a:stCxn id="135" idx="4"/>
              <a:endCxn id="139" idx="0"/>
            </p:cNvCxnSpPr>
            <p:nvPr/>
          </p:nvCxnSpPr>
          <p:spPr>
            <a:xfrm flipV="1">
              <a:off x="3659983" y="3694452"/>
              <a:ext cx="566328" cy="3419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/>
            <p:cNvCxnSpPr>
              <a:stCxn id="139" idx="4"/>
              <a:endCxn id="144" idx="0"/>
            </p:cNvCxnSpPr>
            <p:nvPr/>
          </p:nvCxnSpPr>
          <p:spPr>
            <a:xfrm>
              <a:off x="4525709" y="3694452"/>
              <a:ext cx="487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/>
            <p:cNvCxnSpPr>
              <a:stCxn id="144" idx="4"/>
              <a:endCxn id="148" idx="0"/>
            </p:cNvCxnSpPr>
            <p:nvPr/>
          </p:nvCxnSpPr>
          <p:spPr>
            <a:xfrm>
              <a:off x="5312610" y="3694453"/>
              <a:ext cx="504808" cy="3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/>
            <p:cNvCxnSpPr>
              <a:stCxn id="131" idx="5"/>
              <a:endCxn id="130" idx="1"/>
            </p:cNvCxnSpPr>
            <p:nvPr/>
          </p:nvCxnSpPr>
          <p:spPr>
            <a:xfrm flipV="1">
              <a:off x="2146081" y="3799064"/>
              <a:ext cx="450524" cy="305857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/>
            <p:cNvCxnSpPr>
              <a:stCxn id="154" idx="5"/>
              <a:endCxn id="158" idx="1"/>
            </p:cNvCxnSpPr>
            <p:nvPr/>
          </p:nvCxnSpPr>
          <p:spPr>
            <a:xfrm flipV="1">
              <a:off x="7717082" y="1717558"/>
              <a:ext cx="337828" cy="286481"/>
            </a:xfrm>
            <a:prstGeom prst="straightConnector1">
              <a:avLst/>
            </a:prstGeom>
            <a:ln w="254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文本框 189"/>
            <p:cNvSpPr txBox="1"/>
            <p:nvPr/>
          </p:nvSpPr>
          <p:spPr>
            <a:xfrm>
              <a:off x="1265456" y="525646"/>
              <a:ext cx="16637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state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8769145" y="4327312"/>
              <a:ext cx="16637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time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76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Goal: determine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Sum over all possible state sequences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that could result in the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椭圆 44">
            <a:extLst>
              <a:ext uri="{FF2B5EF4-FFF2-40B4-BE49-F238E27FC236}">
                <a16:creationId xmlns:a16="http://schemas.microsoft.com/office/drawing/2014/main" id="{14E176CE-2E1E-4E9C-8F88-B714AF57B2BF}"/>
              </a:ext>
            </a:extLst>
          </p:cNvPr>
          <p:cNvSpPr/>
          <p:nvPr/>
        </p:nvSpPr>
        <p:spPr>
          <a:xfrm>
            <a:off x="7457853" y="4629608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A778298-9E4B-42E7-A2FA-309D4A4623B1}"/>
              </a:ext>
            </a:extLst>
          </p:cNvPr>
          <p:cNvSpPr/>
          <p:nvPr/>
        </p:nvSpPr>
        <p:spPr>
          <a:xfrm>
            <a:off x="2465589" y="4629612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57E0332-27B0-4FB9-AE1C-2EE15BE2F82B}"/>
              </a:ext>
            </a:extLst>
          </p:cNvPr>
          <p:cNvSpPr/>
          <p:nvPr/>
        </p:nvSpPr>
        <p:spPr>
          <a:xfrm>
            <a:off x="3974644" y="4629610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B5B3968-C6CA-48BB-979D-89F31D29A467}"/>
              </a:ext>
            </a:extLst>
          </p:cNvPr>
          <p:cNvSpPr/>
          <p:nvPr/>
        </p:nvSpPr>
        <p:spPr>
          <a:xfrm>
            <a:off x="5959256" y="4629607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F110740-F098-4C5F-B1FB-4EC3C7B5C004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3133922" y="4967223"/>
            <a:ext cx="840722" cy="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BF202CD-F0C9-4ABE-9328-E6706A82F6C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4642977" y="4967223"/>
            <a:ext cx="4903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895BF9-CD1C-4872-B1C2-5E5DFF019288}"/>
                  </a:ext>
                </a:extLst>
              </p:cNvPr>
              <p:cNvSpPr txBox="1"/>
              <p:nvPr/>
            </p:nvSpPr>
            <p:spPr>
              <a:xfrm>
                <a:off x="2492252" y="4744357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3895BF9-CD1C-4872-B1C2-5E5DFF01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52" y="4744357"/>
                <a:ext cx="591028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972DE3-E7D4-4162-A3BB-E14B9BEDB3A8}"/>
                  </a:ext>
                </a:extLst>
              </p:cNvPr>
              <p:cNvSpPr txBox="1"/>
              <p:nvPr/>
            </p:nvSpPr>
            <p:spPr>
              <a:xfrm>
                <a:off x="4008670" y="4744357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972DE3-E7D4-4162-A3BB-E14B9BEDB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70" y="4744357"/>
                <a:ext cx="591028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C44E32-5847-4A71-830C-533173244703}"/>
                  </a:ext>
                </a:extLst>
              </p:cNvPr>
              <p:cNvSpPr txBox="1"/>
              <p:nvPr/>
            </p:nvSpPr>
            <p:spPr>
              <a:xfrm>
                <a:off x="6000330" y="4744357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C44E32-5847-4A71-830C-533173244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330" y="4744357"/>
                <a:ext cx="591028" cy="400110"/>
              </a:xfrm>
              <a:prstGeom prst="rect">
                <a:avLst/>
              </a:prstGeom>
              <a:blipFill>
                <a:blip r:embed="rId6"/>
                <a:stretch>
                  <a:fillRect r="-12371"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AF7BE95-B6BF-4340-969A-AC3C6D5E169D}"/>
              </a:ext>
            </a:extLst>
          </p:cNvPr>
          <p:cNvCxnSpPr>
            <a:cxnSpLocks/>
            <a:stCxn id="14" idx="4"/>
            <a:endCxn id="22" idx="0"/>
          </p:cNvCxnSpPr>
          <p:nvPr/>
        </p:nvCxnSpPr>
        <p:spPr>
          <a:xfrm>
            <a:off x="2799756" y="5304838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F7A5B96-1A7F-417A-BA2B-5483C3443236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>
            <a:off x="4308811" y="5304836"/>
            <a:ext cx="10366" cy="60727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2F822AB-B396-4987-ADF7-A1D6304B67FC}"/>
              </a:ext>
            </a:extLst>
          </p:cNvPr>
          <p:cNvCxnSpPr>
            <a:cxnSpLocks/>
            <a:stCxn id="16" idx="4"/>
            <a:endCxn id="24" idx="0"/>
          </p:cNvCxnSpPr>
          <p:nvPr/>
        </p:nvCxnSpPr>
        <p:spPr>
          <a:xfrm>
            <a:off x="6293423" y="5304833"/>
            <a:ext cx="5741" cy="61727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B1460477-75C4-4B22-822E-46C0E40CF1FF}"/>
              </a:ext>
            </a:extLst>
          </p:cNvPr>
          <p:cNvSpPr/>
          <p:nvPr/>
        </p:nvSpPr>
        <p:spPr>
          <a:xfrm>
            <a:off x="2727131" y="5922109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B2A20C2-37B7-4EB3-AFF3-90CE3A6E453D}"/>
              </a:ext>
            </a:extLst>
          </p:cNvPr>
          <p:cNvSpPr/>
          <p:nvPr/>
        </p:nvSpPr>
        <p:spPr>
          <a:xfrm>
            <a:off x="4240811" y="5912113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426DE08-CA53-43D0-A4C3-FB77F14C7F44}"/>
              </a:ext>
            </a:extLst>
          </p:cNvPr>
          <p:cNvSpPr/>
          <p:nvPr/>
        </p:nvSpPr>
        <p:spPr>
          <a:xfrm>
            <a:off x="6220798" y="5922108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0B0F75A-24CC-4741-A85B-D196A6238A89}"/>
                  </a:ext>
                </a:extLst>
              </p:cNvPr>
              <p:cNvSpPr txBox="1"/>
              <p:nvPr/>
            </p:nvSpPr>
            <p:spPr>
              <a:xfrm>
                <a:off x="2647180" y="6494865"/>
                <a:ext cx="3188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0B0F75A-24CC-4741-A85B-D196A6238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80" y="6494865"/>
                <a:ext cx="318869" cy="307777"/>
              </a:xfrm>
              <a:prstGeom prst="rect">
                <a:avLst/>
              </a:prstGeom>
              <a:blipFill>
                <a:blip r:embed="rId7"/>
                <a:stretch>
                  <a:fillRect l="-11321" r="-5660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6D9E122-21F9-457E-BA1D-07A157D08B15}"/>
                  </a:ext>
                </a:extLst>
              </p:cNvPr>
              <p:cNvSpPr txBox="1"/>
              <p:nvPr/>
            </p:nvSpPr>
            <p:spPr>
              <a:xfrm>
                <a:off x="4173442" y="6494864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6D9E122-21F9-457E-BA1D-07A157D08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42" y="6494864"/>
                <a:ext cx="324833" cy="307777"/>
              </a:xfrm>
              <a:prstGeom prst="rect">
                <a:avLst/>
              </a:prstGeom>
              <a:blipFill>
                <a:blip r:embed="rId8"/>
                <a:stretch>
                  <a:fillRect l="-11321" r="-7547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52EC335-E02C-4114-9101-AE95BF57C373}"/>
                  </a:ext>
                </a:extLst>
              </p:cNvPr>
              <p:cNvSpPr txBox="1"/>
              <p:nvPr/>
            </p:nvSpPr>
            <p:spPr>
              <a:xfrm>
                <a:off x="6140847" y="6494863"/>
                <a:ext cx="5913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52EC335-E02C-4114-9101-AE95BF57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47" y="6494863"/>
                <a:ext cx="591316" cy="307777"/>
              </a:xfrm>
              <a:prstGeom prst="rect">
                <a:avLst/>
              </a:prstGeom>
              <a:blipFill>
                <a:blip r:embed="rId9"/>
                <a:stretch>
                  <a:fillRect l="-6186" r="-4124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34A92F0-7B42-43DA-98DC-F1918ADF1D5F}"/>
                  </a:ext>
                </a:extLst>
              </p:cNvPr>
              <p:cNvSpPr txBox="1"/>
              <p:nvPr/>
            </p:nvSpPr>
            <p:spPr>
              <a:xfrm>
                <a:off x="3030040" y="4388634"/>
                <a:ext cx="9959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34A92F0-7B42-43DA-98DC-F1918ADF1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0" y="4388634"/>
                <a:ext cx="995914" cy="307777"/>
              </a:xfrm>
              <a:prstGeom prst="rect">
                <a:avLst/>
              </a:prstGeom>
              <a:blipFill>
                <a:blip r:embed="rId10"/>
                <a:stretch>
                  <a:fillRect l="-6135" t="-2000" r="-9816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F730910-597C-45C9-8771-061EDF58BDFB}"/>
                  </a:ext>
                </a:extLst>
              </p:cNvPr>
              <p:cNvSpPr txBox="1"/>
              <p:nvPr/>
            </p:nvSpPr>
            <p:spPr>
              <a:xfrm>
                <a:off x="4535576" y="4396437"/>
                <a:ext cx="1001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F730910-597C-45C9-8771-061EDF58B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76" y="4396437"/>
                <a:ext cx="1001877" cy="307777"/>
              </a:xfrm>
              <a:prstGeom prst="rect">
                <a:avLst/>
              </a:prstGeom>
              <a:blipFill>
                <a:blip r:embed="rId11"/>
                <a:stretch>
                  <a:fillRect l="-6098" t="-1961" r="-975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919C9E-F4E1-4E9C-BCA0-E63B56ABAD77}"/>
                  </a:ext>
                </a:extLst>
              </p:cNvPr>
              <p:cNvSpPr txBox="1"/>
              <p:nvPr/>
            </p:nvSpPr>
            <p:spPr>
              <a:xfrm>
                <a:off x="2806033" y="5559513"/>
                <a:ext cx="10045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C919C9E-F4E1-4E9C-BCA0-E63B56AB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33" y="5559513"/>
                <a:ext cx="1004570" cy="307777"/>
              </a:xfrm>
              <a:prstGeom prst="rect">
                <a:avLst/>
              </a:prstGeom>
              <a:blipFill>
                <a:blip r:embed="rId12"/>
                <a:stretch>
                  <a:fillRect l="-6061" t="-2000" r="-909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CC66B1-B98B-499B-802F-9A353A1089BC}"/>
                  </a:ext>
                </a:extLst>
              </p:cNvPr>
              <p:cNvSpPr txBox="1"/>
              <p:nvPr/>
            </p:nvSpPr>
            <p:spPr>
              <a:xfrm>
                <a:off x="4370127" y="5556545"/>
                <a:ext cx="10164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7CC66B1-B98B-499B-802F-9A353A10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127" y="5556545"/>
                <a:ext cx="1016496" cy="307777"/>
              </a:xfrm>
              <a:prstGeom prst="rect">
                <a:avLst/>
              </a:prstGeom>
              <a:blipFill>
                <a:blip r:embed="rId13"/>
                <a:stretch>
                  <a:fillRect l="-5988" t="-4000" r="-8982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98B5A57-D025-4DD8-B216-6FE85D653157}"/>
                  </a:ext>
                </a:extLst>
              </p:cNvPr>
              <p:cNvSpPr txBox="1"/>
              <p:nvPr/>
            </p:nvSpPr>
            <p:spPr>
              <a:xfrm>
                <a:off x="6293422" y="5502697"/>
                <a:ext cx="15494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98B5A57-D025-4DD8-B216-6FE85D65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22" y="5502697"/>
                <a:ext cx="1549463" cy="307777"/>
              </a:xfrm>
              <a:prstGeom prst="rect">
                <a:avLst/>
              </a:prstGeom>
              <a:blipFill>
                <a:blip r:embed="rId14"/>
                <a:stretch>
                  <a:fillRect l="-3529" t="-4000" r="-5490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4CBF413-9F7E-47E9-AA4F-920AA67DAC1C}"/>
                  </a:ext>
                </a:extLst>
              </p:cNvPr>
              <p:cNvSpPr txBox="1"/>
              <p:nvPr/>
            </p:nvSpPr>
            <p:spPr>
              <a:xfrm>
                <a:off x="7497868" y="4714456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4CBF413-9F7E-47E9-AA4F-920AA67DA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68" y="4714456"/>
                <a:ext cx="591028" cy="400110"/>
              </a:xfrm>
              <a:prstGeom prst="rect">
                <a:avLst/>
              </a:prstGeom>
              <a:blipFill>
                <a:blip r:embed="rId1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02FE1322-B0E1-49C3-A12A-796B3A9E1F8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7775086" y="5334465"/>
            <a:ext cx="5741" cy="61727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F5DB70EC-DAAC-4B0B-801E-E83B14F6E891}"/>
              </a:ext>
            </a:extLst>
          </p:cNvPr>
          <p:cNvSpPr/>
          <p:nvPr/>
        </p:nvSpPr>
        <p:spPr>
          <a:xfrm>
            <a:off x="7702461" y="5951740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D59538E-BC81-459C-B785-9B3D87F8F509}"/>
                  </a:ext>
                </a:extLst>
              </p:cNvPr>
              <p:cNvSpPr txBox="1"/>
              <p:nvPr/>
            </p:nvSpPr>
            <p:spPr>
              <a:xfrm>
                <a:off x="7622510" y="6524495"/>
                <a:ext cx="346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D59538E-BC81-459C-B785-9B3D87F8F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10" y="6524495"/>
                <a:ext cx="346057" cy="307777"/>
              </a:xfrm>
              <a:prstGeom prst="rect">
                <a:avLst/>
              </a:prstGeom>
              <a:blipFill>
                <a:blip r:embed="rId16"/>
                <a:stretch>
                  <a:fillRect l="-10526" r="-5263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B6AB625-C97E-4230-8CDC-57DA23179519}"/>
                  </a:ext>
                </a:extLst>
              </p:cNvPr>
              <p:cNvSpPr txBox="1"/>
              <p:nvPr/>
            </p:nvSpPr>
            <p:spPr>
              <a:xfrm>
                <a:off x="7918588" y="5502697"/>
                <a:ext cx="10589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B6AB625-C97E-4230-8CDC-57DA23179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88" y="5502697"/>
                <a:ext cx="1058944" cy="307777"/>
              </a:xfrm>
              <a:prstGeom prst="rect">
                <a:avLst/>
              </a:prstGeom>
              <a:blipFill>
                <a:blip r:embed="rId17"/>
                <a:stretch>
                  <a:fillRect l="-5172" t="-4000" r="-862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7A5EFC5-3D01-4B65-A360-34215F15A7D2}"/>
              </a:ext>
            </a:extLst>
          </p:cNvPr>
          <p:cNvCxnSpPr>
            <a:cxnSpLocks/>
            <a:stCxn id="16" idx="6"/>
            <a:endCxn id="45" idx="2"/>
          </p:cNvCxnSpPr>
          <p:nvPr/>
        </p:nvCxnSpPr>
        <p:spPr>
          <a:xfrm>
            <a:off x="6627589" y="4967220"/>
            <a:ext cx="830264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C8CEABE-50D5-4C9F-BD7D-15F4CC027C79}"/>
              </a:ext>
            </a:extLst>
          </p:cNvPr>
          <p:cNvCxnSpPr>
            <a:cxnSpLocks/>
          </p:cNvCxnSpPr>
          <p:nvPr/>
        </p:nvCxnSpPr>
        <p:spPr>
          <a:xfrm>
            <a:off x="5459607" y="4967220"/>
            <a:ext cx="4903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1853FC8-F8C6-4080-8714-E1EA29BD4B35}"/>
              </a:ext>
            </a:extLst>
          </p:cNvPr>
          <p:cNvSpPr txBox="1"/>
          <p:nvPr/>
        </p:nvSpPr>
        <p:spPr>
          <a:xfrm>
            <a:off x="5085588" y="4628762"/>
            <a:ext cx="63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55FBD1F-DFE6-44A3-A1B6-E71DF5191173}"/>
                  </a:ext>
                </a:extLst>
              </p:cNvPr>
              <p:cNvSpPr txBox="1"/>
              <p:nvPr/>
            </p:nvSpPr>
            <p:spPr>
              <a:xfrm>
                <a:off x="6543964" y="4388634"/>
                <a:ext cx="12895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55FBD1F-DFE6-44A3-A1B6-E71DF5191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964" y="4388634"/>
                <a:ext cx="1289584" cy="307777"/>
              </a:xfrm>
              <a:prstGeom prst="rect">
                <a:avLst/>
              </a:prstGeom>
              <a:blipFill>
                <a:blip r:embed="rId18"/>
                <a:stretch>
                  <a:fillRect l="-4245" t="-2000" r="-7075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2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</p:spPr>
            <p:txBody>
              <a:bodyPr/>
              <a:lstStyle/>
              <a:p>
                <a:r>
                  <a:rPr lang="en-US" altLang="zh-CN" dirty="0"/>
                  <a:t>Goal: determine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Sum over all possible state sequences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that could result in the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How many paths Q do we have to calculate?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Computation complexity of multiplication: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  <a:blipFill>
                <a:blip r:embed="rId2"/>
                <a:stretch>
                  <a:fillRect l="-912" t="-1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474235" y="4504837"/>
                <a:ext cx="33066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   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×…×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35" y="4504837"/>
                <a:ext cx="3306610" cy="369332"/>
              </a:xfrm>
              <a:prstGeom prst="rect">
                <a:avLst/>
              </a:prstGeom>
              <a:blipFill>
                <a:blip r:embed="rId3"/>
                <a:stretch>
                  <a:fillRect l="-369" r="-369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号 10"/>
          <p:cNvSpPr/>
          <p:nvPr/>
        </p:nvSpPr>
        <p:spPr>
          <a:xfrm rot="16200000">
            <a:off x="2849025" y="4014607"/>
            <a:ext cx="158565" cy="1877686"/>
          </a:xfrm>
          <a:prstGeom prst="leftBrace">
            <a:avLst>
              <a:gd name="adj1" fmla="val 4382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424545" y="5032733"/>
                <a:ext cx="1261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times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45" y="5032733"/>
                <a:ext cx="1261642" cy="461665"/>
              </a:xfrm>
              <a:prstGeom prst="rect">
                <a:avLst/>
              </a:prstGeom>
              <a:blipFill>
                <a:blip r:embed="rId4"/>
                <a:stretch>
                  <a:fillRect l="-144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82950" y="5631774"/>
                <a:ext cx="5070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=3,  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=20</m:t>
                    </m:r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50" y="5631774"/>
                <a:ext cx="5070249" cy="461665"/>
              </a:xfrm>
              <a:prstGeom prst="rect">
                <a:avLst/>
              </a:prstGeom>
              <a:blipFill>
                <a:blip r:embed="rId5"/>
                <a:stretch>
                  <a:fillRect l="-180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130834" y="4412502"/>
                <a:ext cx="37696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: number of HMM states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: length of observation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4412502"/>
                <a:ext cx="3769628" cy="830997"/>
              </a:xfrm>
              <a:prstGeom prst="rect">
                <a:avLst/>
              </a:prstGeom>
              <a:blipFill>
                <a:blip r:embed="rId6"/>
                <a:stretch>
                  <a:fillRect l="-485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678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</p:spPr>
            <p:txBody>
              <a:bodyPr/>
              <a:lstStyle/>
              <a:p>
                <a:r>
                  <a:rPr lang="en-US" altLang="zh-CN" dirty="0"/>
                  <a:t>Goal: determine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Sum over all possible state sequences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that could result in the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Instead: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: the probability of observed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8"/>
                <a:ext cx="10694125" cy="6001011"/>
              </a:xfrm>
              <a:blipFill>
                <a:blip r:embed="rId2"/>
                <a:stretch>
                  <a:fillRect l="-912" t="-1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altLang="zh-CN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42" y="2066226"/>
                <a:ext cx="7035644" cy="201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405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forward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Define the Forward probability,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: the probability of observing the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and being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can recursively compute this probability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648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Likelihood: The Forward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</a:t>
                </a:r>
                <a:r>
                  <a:rPr lang="en-US" altLang="zh-CN" b="1" dirty="0"/>
                  <a:t>Forward algorithm</a:t>
                </a:r>
                <a:r>
                  <a:rPr lang="en-US" altLang="zh-CN" dirty="0"/>
                  <a:t>:</a:t>
                </a:r>
              </a:p>
              <a:p>
                <a:r>
                  <a:rPr lang="en-US" altLang="zh-CN" dirty="0"/>
                  <a:t>Rather than enumerating each sequence, compute the probabilities recursively (exploiting the Markov assumption)</a:t>
                </a:r>
              </a:p>
              <a:p>
                <a:r>
                  <a:rPr lang="en-US" altLang="zh-CN" dirty="0"/>
                  <a:t>Reduces the computational complexity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Visualize the problem as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state-time trellis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/>
          <p:cNvGrpSpPr/>
          <p:nvPr/>
        </p:nvGrpSpPr>
        <p:grpSpPr>
          <a:xfrm>
            <a:off x="3914989" y="3434144"/>
            <a:ext cx="3465853" cy="3185709"/>
            <a:chOff x="2768360" y="3289001"/>
            <a:chExt cx="3465853" cy="3185709"/>
          </a:xfrm>
        </p:grpSpPr>
        <p:sp>
          <p:nvSpPr>
            <p:cNvPr id="7" name="椭圆 6"/>
            <p:cNvSpPr/>
            <p:nvPr/>
          </p:nvSpPr>
          <p:spPr>
            <a:xfrm rot="16200000">
              <a:off x="2848778" y="3754383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16200000">
              <a:off x="2848778" y="4870788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2848778" y="5982875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19417" y="3816897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19417" y="4933302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19416" y="6045388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68360" y="3289001"/>
              <a:ext cx="65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6200000">
              <a:off x="4256634" y="3754383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6200000">
              <a:off x="4256634" y="4870788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6200000">
              <a:off x="4256634" y="5982875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27273" y="3816897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27273" y="4933302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27272" y="6045388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6200000">
              <a:off x="5664490" y="3754383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6200000">
              <a:off x="5664490" y="4870788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6200000">
              <a:off x="5664490" y="5982875"/>
              <a:ext cx="489310" cy="49436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35129" y="3816897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735129" y="4933302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35128" y="6045388"/>
              <a:ext cx="3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endPara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176216" y="3293782"/>
              <a:ext cx="65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84072" y="3296533"/>
              <a:ext cx="650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箭头连接符 28"/>
            <p:cNvCxnSpPr>
              <a:stCxn id="7" idx="4"/>
              <a:endCxn id="14" idx="0"/>
            </p:cNvCxnSpPr>
            <p:nvPr/>
          </p:nvCxnSpPr>
          <p:spPr>
            <a:xfrm>
              <a:off x="3340613" y="4001563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4" idx="4"/>
              <a:endCxn id="20" idx="0"/>
            </p:cNvCxnSpPr>
            <p:nvPr/>
          </p:nvCxnSpPr>
          <p:spPr>
            <a:xfrm>
              <a:off x="4748469" y="4001563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7" idx="3"/>
              <a:endCxn id="15" idx="7"/>
            </p:cNvCxnSpPr>
            <p:nvPr/>
          </p:nvCxnSpPr>
          <p:spPr>
            <a:xfrm>
              <a:off x="3268216" y="4174560"/>
              <a:ext cx="1058290" cy="77041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>
              <a:stCxn id="8" idx="4"/>
              <a:endCxn id="15" idx="0"/>
            </p:cNvCxnSpPr>
            <p:nvPr/>
          </p:nvCxnSpPr>
          <p:spPr>
            <a:xfrm>
              <a:off x="3340613" y="5117968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15" idx="4"/>
              <a:endCxn id="21" idx="0"/>
            </p:cNvCxnSpPr>
            <p:nvPr/>
          </p:nvCxnSpPr>
          <p:spPr>
            <a:xfrm>
              <a:off x="4748469" y="5117968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9" idx="4"/>
              <a:endCxn id="16" idx="0"/>
            </p:cNvCxnSpPr>
            <p:nvPr/>
          </p:nvCxnSpPr>
          <p:spPr>
            <a:xfrm>
              <a:off x="3340613" y="6230055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16" idx="4"/>
              <a:endCxn id="22" idx="0"/>
            </p:cNvCxnSpPr>
            <p:nvPr/>
          </p:nvCxnSpPr>
          <p:spPr>
            <a:xfrm>
              <a:off x="4748469" y="6230055"/>
              <a:ext cx="913496" cy="0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stCxn id="8" idx="5"/>
              <a:endCxn id="14" idx="1"/>
            </p:cNvCxnSpPr>
            <p:nvPr/>
          </p:nvCxnSpPr>
          <p:spPr>
            <a:xfrm flipV="1">
              <a:off x="3268216" y="4174560"/>
              <a:ext cx="1058290" cy="77041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8" idx="3"/>
            </p:cNvCxnSpPr>
            <p:nvPr/>
          </p:nvCxnSpPr>
          <p:spPr>
            <a:xfrm>
              <a:off x="3268216" y="5290965"/>
              <a:ext cx="1058290" cy="79428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stCxn id="14" idx="3"/>
            </p:cNvCxnSpPr>
            <p:nvPr/>
          </p:nvCxnSpPr>
          <p:spPr>
            <a:xfrm>
              <a:off x="4676072" y="4174560"/>
              <a:ext cx="1058290" cy="760928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15" idx="3"/>
              <a:endCxn id="22" idx="7"/>
            </p:cNvCxnSpPr>
            <p:nvPr/>
          </p:nvCxnSpPr>
          <p:spPr>
            <a:xfrm>
              <a:off x="4676072" y="5290965"/>
              <a:ext cx="1058290" cy="766093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>
              <a:stCxn id="15" idx="5"/>
              <a:endCxn id="20" idx="1"/>
            </p:cNvCxnSpPr>
            <p:nvPr/>
          </p:nvCxnSpPr>
          <p:spPr>
            <a:xfrm flipV="1">
              <a:off x="4676072" y="4174560"/>
              <a:ext cx="1058290" cy="770411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9" idx="5"/>
              <a:endCxn id="15" idx="1"/>
            </p:cNvCxnSpPr>
            <p:nvPr/>
          </p:nvCxnSpPr>
          <p:spPr>
            <a:xfrm flipV="1">
              <a:off x="3268216" y="5290965"/>
              <a:ext cx="1058290" cy="766093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>
              <a:stCxn id="16" idx="5"/>
              <a:endCxn id="21" idx="1"/>
            </p:cNvCxnSpPr>
            <p:nvPr/>
          </p:nvCxnSpPr>
          <p:spPr>
            <a:xfrm flipV="1">
              <a:off x="4676072" y="5290965"/>
              <a:ext cx="1058290" cy="766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14" idx="2"/>
              <a:endCxn id="22" idx="6"/>
            </p:cNvCxnSpPr>
            <p:nvPr/>
          </p:nvCxnSpPr>
          <p:spPr>
            <a:xfrm>
              <a:off x="4501289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16" idx="6"/>
              <a:endCxn id="20" idx="2"/>
            </p:cNvCxnSpPr>
            <p:nvPr/>
          </p:nvCxnSpPr>
          <p:spPr>
            <a:xfrm flipV="1">
              <a:off x="4501289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7" idx="2"/>
              <a:endCxn id="16" idx="6"/>
            </p:cNvCxnSpPr>
            <p:nvPr/>
          </p:nvCxnSpPr>
          <p:spPr>
            <a:xfrm>
              <a:off x="3093433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>
              <a:stCxn id="9" idx="6"/>
              <a:endCxn id="14" idx="2"/>
            </p:cNvCxnSpPr>
            <p:nvPr/>
          </p:nvCxnSpPr>
          <p:spPr>
            <a:xfrm flipV="1">
              <a:off x="3093433" y="4246218"/>
              <a:ext cx="1407856" cy="1739182"/>
            </a:xfrm>
            <a:prstGeom prst="straightConnector1">
              <a:avLst/>
            </a:prstGeom>
            <a:ln w="2159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37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Likelihood: The Forward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836728" cy="5444238"/>
              </a:xfrm>
            </p:spPr>
            <p:txBody>
              <a:bodyPr/>
              <a:lstStyle/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for all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using dynamic programming:</a:t>
                </a:r>
              </a:p>
              <a:p>
                <a:r>
                  <a:rPr lang="en-US" altLang="zh-CN" dirty="0"/>
                  <a:t>Initialization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en-US" altLang="zh-CN" dirty="0"/>
                  <a:t>Iteration	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Termination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836728" cy="5444238"/>
              </a:xfrm>
              <a:blipFill>
                <a:blip r:embed="rId2"/>
                <a:stretch>
                  <a:fillRect l="-900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924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Acoustic Modelling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流程图: 终止 6"/>
          <p:cNvSpPr/>
          <p:nvPr/>
        </p:nvSpPr>
        <p:spPr>
          <a:xfrm>
            <a:off x="2600633" y="2739922"/>
            <a:ext cx="1688008" cy="1143822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Analysis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703870" y="4813905"/>
            <a:ext cx="1497296" cy="9137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3870" y="4907224"/>
            <a:ext cx="149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4621161" y="2580424"/>
            <a:ext cx="4286398" cy="3245467"/>
          </a:xfrm>
          <a:prstGeom prst="flowChartTerminator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流程图: 终止 10"/>
          <p:cNvSpPr/>
          <p:nvPr/>
        </p:nvSpPr>
        <p:spPr>
          <a:xfrm>
            <a:off x="4941933" y="3009855"/>
            <a:ext cx="1688009" cy="104234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Acoustic Model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4948248" y="4352332"/>
            <a:ext cx="1688009" cy="1085382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Language Model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>
            <a:endCxn id="11" idx="1"/>
          </p:cNvCxnSpPr>
          <p:nvPr/>
        </p:nvCxnSpPr>
        <p:spPr>
          <a:xfrm>
            <a:off x="4288642" y="3358795"/>
            <a:ext cx="653291" cy="17223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3"/>
          </p:cNvCxnSpPr>
          <p:nvPr/>
        </p:nvCxnSpPr>
        <p:spPr>
          <a:xfrm flipV="1">
            <a:off x="4201166" y="3771487"/>
            <a:ext cx="740766" cy="149931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8" idx="3"/>
          </p:cNvCxnSpPr>
          <p:nvPr/>
        </p:nvCxnSpPr>
        <p:spPr>
          <a:xfrm flipV="1">
            <a:off x="4201166" y="4946779"/>
            <a:ext cx="740766" cy="3240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600633" y="1800283"/>
            <a:ext cx="25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Recorded Speech</a:t>
            </a:r>
            <a:endParaRPr lang="zh-CN" altLang="en-US" sz="2400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440367" y="2283684"/>
            <a:ext cx="0" cy="45623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云形 17"/>
          <p:cNvSpPr/>
          <p:nvPr/>
        </p:nvSpPr>
        <p:spPr>
          <a:xfrm>
            <a:off x="7143292" y="2831347"/>
            <a:ext cx="1416508" cy="2896354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635815" y="3511752"/>
            <a:ext cx="501162" cy="37199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650387" y="4895023"/>
            <a:ext cx="49922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296748" y="3889046"/>
            <a:ext cx="102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Space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842294" y="2031114"/>
            <a:ext cx="9252" cy="78796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596880" y="1227518"/>
            <a:ext cx="250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Decoded Text</a:t>
            </a:r>
          </a:p>
          <a:p>
            <a:pPr algn="ctr"/>
            <a:r>
              <a:rPr lang="en-US" altLang="zh-CN" sz="2400" dirty="0"/>
              <a:t>(Transcription)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4256749" y="2116684"/>
            <a:ext cx="302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Hidden Markov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626365" y="2469185"/>
            <a:ext cx="170820" cy="715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882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Likelihood: The Forward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369980" y="831664"/>
                <a:ext cx="6341544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80" y="831664"/>
                <a:ext cx="6341544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组合 55"/>
          <p:cNvGrpSpPr/>
          <p:nvPr/>
        </p:nvGrpSpPr>
        <p:grpSpPr>
          <a:xfrm>
            <a:off x="3959852" y="1906825"/>
            <a:ext cx="3903908" cy="3185709"/>
            <a:chOff x="3959852" y="2173520"/>
            <a:chExt cx="3903908" cy="3185709"/>
          </a:xfrm>
        </p:grpSpPr>
        <p:grpSp>
          <p:nvGrpSpPr>
            <p:cNvPr id="8" name="组合 7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9" name="椭圆 8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接箭头连接符 29"/>
              <p:cNvCxnSpPr>
                <a:stCxn id="9" idx="4"/>
                <a:endCxn id="16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>
                <a:stCxn id="16" idx="4"/>
                <a:endCxn id="22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>
                <a:stCxn id="9" idx="3"/>
                <a:endCxn id="17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>
                <a:stCxn id="10" idx="4"/>
                <a:endCxn id="17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>
                <a:stCxn id="17" idx="4"/>
                <a:endCxn id="23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>
                <a:stCxn id="11" idx="4"/>
                <a:endCxn id="18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>
                <a:stCxn id="18" idx="4"/>
                <a:endCxn id="24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>
                <a:stCxn id="10" idx="5"/>
                <a:endCxn id="16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>
                <a:stCxn id="10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16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17" idx="3"/>
                <a:endCxn id="24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17" idx="5"/>
                <a:endCxn id="22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11" idx="5"/>
                <a:endCxn id="17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8" idx="5"/>
                <a:endCxn id="23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/>
                <p:cNvSpPr txBox="1"/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本框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/>
                <p:cNvSpPr txBox="1"/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文本框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/>
                <p:cNvSpPr txBox="1"/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blipFill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blipFill>
                  <a:blip r:embed="rId7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/>
                <p:cNvSpPr txBox="1"/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文本框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blipFill>
                  <a:blip r:embed="rId8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D18243A-F504-402D-8D66-A64A6982FC79}"/>
              </a:ext>
            </a:extLst>
          </p:cNvPr>
          <p:cNvSpPr/>
          <p:nvPr/>
        </p:nvSpPr>
        <p:spPr>
          <a:xfrm>
            <a:off x="4687164" y="5898171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A0D36DC-97DC-440D-8897-FDAB80A222EE}"/>
              </a:ext>
            </a:extLst>
          </p:cNvPr>
          <p:cNvSpPr/>
          <p:nvPr/>
        </p:nvSpPr>
        <p:spPr>
          <a:xfrm>
            <a:off x="6103479" y="5888175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3B6B785-3A77-4D33-9FAB-3B39DCA8BF9C}"/>
              </a:ext>
            </a:extLst>
          </p:cNvPr>
          <p:cNvSpPr/>
          <p:nvPr/>
        </p:nvSpPr>
        <p:spPr>
          <a:xfrm>
            <a:off x="7482334" y="5898170"/>
            <a:ext cx="156731" cy="55947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9B9D36E-9C36-4E1F-840C-F121136CA2A0}"/>
                  </a:ext>
                </a:extLst>
              </p:cNvPr>
              <p:cNvSpPr txBox="1"/>
              <p:nvPr/>
            </p:nvSpPr>
            <p:spPr>
              <a:xfrm>
                <a:off x="4607213" y="6470927"/>
                <a:ext cx="5478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9B9D36E-9C36-4E1F-840C-F121136CA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13" y="6470927"/>
                <a:ext cx="547842" cy="307777"/>
              </a:xfrm>
              <a:prstGeom prst="rect">
                <a:avLst/>
              </a:prstGeom>
              <a:blipFill>
                <a:blip r:embed="rId9"/>
                <a:stretch>
                  <a:fillRect l="-6667" r="-444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383B3C1-9A55-4010-BF45-95142F6B0D6A}"/>
                  </a:ext>
                </a:extLst>
              </p:cNvPr>
              <p:cNvSpPr txBox="1"/>
              <p:nvPr/>
            </p:nvSpPr>
            <p:spPr>
              <a:xfrm>
                <a:off x="6036110" y="6470926"/>
                <a:ext cx="3025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383B3C1-9A55-4010-BF45-95142F6B0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10" y="6470926"/>
                <a:ext cx="302583" cy="307777"/>
              </a:xfrm>
              <a:prstGeom prst="rect">
                <a:avLst/>
              </a:prstGeom>
              <a:blipFill>
                <a:blip r:embed="rId10"/>
                <a:stretch>
                  <a:fillRect l="-12000" r="-6000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9A1CC87-56F8-46C3-990F-C67F90CE8667}"/>
                  </a:ext>
                </a:extLst>
              </p:cNvPr>
              <p:cNvSpPr txBox="1"/>
              <p:nvPr/>
            </p:nvSpPr>
            <p:spPr>
              <a:xfrm>
                <a:off x="7402383" y="6470925"/>
                <a:ext cx="5478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9A1CC87-56F8-46C3-990F-C67F90CE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83" y="6470925"/>
                <a:ext cx="547842" cy="307777"/>
              </a:xfrm>
              <a:prstGeom prst="rect">
                <a:avLst/>
              </a:prstGeom>
              <a:blipFill>
                <a:blip r:embed="rId11"/>
                <a:stretch>
                  <a:fillRect l="-6667" r="-4444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4FA399B8-D7B8-4D30-8DDB-FD5B0FBA0261}"/>
              </a:ext>
            </a:extLst>
          </p:cNvPr>
          <p:cNvCxnSpPr>
            <a:cxnSpLocks/>
          </p:cNvCxnSpPr>
          <p:nvPr/>
        </p:nvCxnSpPr>
        <p:spPr>
          <a:xfrm>
            <a:off x="4759788" y="5311750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27E8C833-7B75-4A62-A114-6A406B956CA4}"/>
              </a:ext>
            </a:extLst>
          </p:cNvPr>
          <p:cNvCxnSpPr>
            <a:cxnSpLocks/>
          </p:cNvCxnSpPr>
          <p:nvPr/>
        </p:nvCxnSpPr>
        <p:spPr>
          <a:xfrm>
            <a:off x="6178973" y="5280899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9C131B1-1DB4-486D-8B8B-E023D94DC4CB}"/>
              </a:ext>
            </a:extLst>
          </p:cNvPr>
          <p:cNvCxnSpPr>
            <a:cxnSpLocks/>
          </p:cNvCxnSpPr>
          <p:nvPr/>
        </p:nvCxnSpPr>
        <p:spPr>
          <a:xfrm>
            <a:off x="7562104" y="5280899"/>
            <a:ext cx="5741" cy="61727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DE390C7-A271-4087-935A-D030088AF844}"/>
                  </a:ext>
                </a:extLst>
              </p:cNvPr>
              <p:cNvSpPr/>
              <p:nvPr/>
            </p:nvSpPr>
            <p:spPr>
              <a:xfrm>
                <a:off x="5401995" y="5337965"/>
                <a:ext cx="841834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DE390C7-A271-4087-935A-D030088AF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95" y="5337965"/>
                <a:ext cx="841834" cy="391646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3B4D70-01D8-4E53-BBA9-0328C3DD0573}"/>
                  </a:ext>
                </a:extLst>
              </p:cNvPr>
              <p:cNvSpPr/>
              <p:nvPr/>
            </p:nvSpPr>
            <p:spPr>
              <a:xfrm>
                <a:off x="4115380" y="3872679"/>
                <a:ext cx="682815" cy="430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3B4D70-01D8-4E53-BBA9-0328C3DD0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80" y="3872679"/>
                <a:ext cx="682815" cy="430631"/>
              </a:xfrm>
              <a:prstGeom prst="rect">
                <a:avLst/>
              </a:prstGeom>
              <a:blipFill>
                <a:blip r:embed="rId1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8DC5E2D-5DAE-4F8D-A2FF-4B6F76120A49}"/>
                  </a:ext>
                </a:extLst>
              </p:cNvPr>
              <p:cNvSpPr/>
              <p:nvPr/>
            </p:nvSpPr>
            <p:spPr>
              <a:xfrm>
                <a:off x="4115379" y="4959906"/>
                <a:ext cx="682816" cy="385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8DC5E2D-5DAE-4F8D-A2FF-4B6F76120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79" y="4959906"/>
                <a:ext cx="682816" cy="3852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8CA82916-891A-4C6B-ABB8-98D52B95741A}"/>
                  </a:ext>
                </a:extLst>
              </p:cNvPr>
              <p:cNvSpPr txBox="1"/>
              <p:nvPr/>
            </p:nvSpPr>
            <p:spPr>
              <a:xfrm>
                <a:off x="5862330" y="2836461"/>
                <a:ext cx="650141" cy="37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8CA82916-891A-4C6B-ABB8-98D52B95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330" y="2836461"/>
                <a:ext cx="650141" cy="379399"/>
              </a:xfrm>
              <a:prstGeom prst="rect">
                <a:avLst/>
              </a:prstGeom>
              <a:blipFill>
                <a:blip r:embed="rId1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067725C-EE23-460D-B76C-3CBF13064711}"/>
                  </a:ext>
                </a:extLst>
              </p:cNvPr>
              <p:cNvSpPr txBox="1"/>
              <p:nvPr/>
            </p:nvSpPr>
            <p:spPr>
              <a:xfrm>
                <a:off x="5891141" y="5035611"/>
                <a:ext cx="650141" cy="38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067725C-EE23-460D-B76C-3CBF13064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41" y="5035611"/>
                <a:ext cx="650141" cy="382797"/>
              </a:xfrm>
              <a:prstGeom prst="rect">
                <a:avLst/>
              </a:prstGeom>
              <a:blipFill>
                <a:blip r:embed="rId1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279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HMM for ASR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49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three problems of HMMs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38" lvl="1" indent="-91438">
                  <a:spcBef>
                    <a:spcPts val="1200"/>
                  </a:spcBef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latin typeface="+mn-lt"/>
                  </a:rPr>
                  <a:t>Working with HMMs requires the solution of three problems:</a:t>
                </a:r>
              </a:p>
              <a:p>
                <a:pPr lvl="1">
                  <a:buSzPct val="100000"/>
                </a:pPr>
                <a:r>
                  <a:rPr lang="en-US" altLang="zh-CN" b="1" dirty="0"/>
                  <a:t>Likelihood </a:t>
                </a:r>
                <a:r>
                  <a:rPr lang="en-US" altLang="zh-CN" dirty="0"/>
                  <a:t>Determine the overall likelihood of an observation sequence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being generated by a known HMM topology</a:t>
                </a:r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b="1" dirty="0"/>
                  <a:t>. </a:t>
                </a:r>
              </a:p>
              <a:p>
                <a:pPr marL="200020" lvl="1" indent="0">
                  <a:buSzPct val="100000"/>
                  <a:buNone/>
                </a:pPr>
                <a:r>
                  <a:rPr lang="en-US" altLang="zh-CN" b="1" dirty="0"/>
                  <a:t>     → </a:t>
                </a:r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algorithm</a:t>
                </a:r>
              </a:p>
              <a:p>
                <a:pPr lvl="1">
                  <a:buSzPct val="100000"/>
                </a:pPr>
                <a:r>
                  <a:rPr lang="en-US" altLang="zh-CN" b="1" dirty="0"/>
                  <a:t>Decoding and alignment </a:t>
                </a:r>
                <a:r>
                  <a:rPr lang="en-US" altLang="zh-CN" dirty="0"/>
                  <a:t>Given an observation sequence and an HMM, determine the most probable hidden state sequence </a:t>
                </a:r>
              </a:p>
              <a:p>
                <a:pPr marL="200020" lvl="1" indent="0">
                  <a:buSzPct val="100000"/>
                  <a:buNone/>
                </a:pPr>
                <a:r>
                  <a:rPr lang="en-US" altLang="zh-CN" dirty="0"/>
                  <a:t>     →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Viterbi algorithm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230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6C644-FC37-4984-8F3F-72E15FA1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 and alignment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82BB11-8C1E-4E54-8E4A-C0262ECE1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Goal: Find the most likely probable hidden state sequence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given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Similar to the likelihood problem,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-- probability of most likely sequence of states ending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82BB11-8C1E-4E54-8E4A-C0262ECE1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 r="-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4A8FC5-677B-4DF0-915A-A467B318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C90E64-A2A4-46AD-8A1A-58235C4AFA2E}"/>
                  </a:ext>
                </a:extLst>
              </p:cNvPr>
              <p:cNvSpPr/>
              <p:nvPr/>
            </p:nvSpPr>
            <p:spPr>
              <a:xfrm>
                <a:off x="1426575" y="1891932"/>
                <a:ext cx="9316525" cy="61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C90E64-A2A4-46AD-8A1A-58235C4AF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75" y="1891932"/>
                <a:ext cx="9316525" cy="619337"/>
              </a:xfrm>
              <a:prstGeom prst="rect">
                <a:avLst/>
              </a:prstGeom>
              <a:blipFill>
                <a:blip r:embed="rId4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5F53FE-3FE2-464D-A197-1224429C51CF}"/>
                  </a:ext>
                </a:extLst>
              </p:cNvPr>
              <p:cNvSpPr/>
              <p:nvPr/>
            </p:nvSpPr>
            <p:spPr>
              <a:xfrm>
                <a:off x="1426575" y="3661465"/>
                <a:ext cx="8634223" cy="114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5F53FE-3FE2-464D-A197-1224429C5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75" y="3661465"/>
                <a:ext cx="8634223" cy="1146339"/>
              </a:xfrm>
              <a:prstGeom prst="rect">
                <a:avLst/>
              </a:prstGeom>
              <a:blipFill>
                <a:blip r:embed="rId5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CEA4DC4-86CC-4222-80B4-BCD4E1C60136}"/>
              </a:ext>
            </a:extLst>
          </p:cNvPr>
          <p:cNvCxnSpPr>
            <a:cxnSpLocks/>
          </p:cNvCxnSpPr>
          <p:nvPr/>
        </p:nvCxnSpPr>
        <p:spPr>
          <a:xfrm>
            <a:off x="6096000" y="4848279"/>
            <a:ext cx="3797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E1130B-A584-4666-8517-D21FB728FB19}"/>
                  </a:ext>
                </a:extLst>
              </p:cNvPr>
              <p:cNvSpPr txBox="1"/>
              <p:nvPr/>
            </p:nvSpPr>
            <p:spPr>
              <a:xfrm>
                <a:off x="6592884" y="4879601"/>
                <a:ext cx="1917700" cy="551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E1130B-A584-4666-8517-D21FB728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84" y="4879601"/>
                <a:ext cx="1917700" cy="551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F2189D24-ECE2-41BE-A1CD-F879F2255F22}"/>
              </a:ext>
            </a:extLst>
          </p:cNvPr>
          <p:cNvSpPr/>
          <p:nvPr/>
        </p:nvSpPr>
        <p:spPr>
          <a:xfrm>
            <a:off x="8158657" y="4968984"/>
            <a:ext cx="274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Compute recursively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C8688-06DF-4C0C-A26C-72251ADA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decoding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330458-B60A-4B81-8D53-3C9E91356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Compute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recursively over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330458-B60A-4B81-8D53-3C9E91356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E31EF-DF3D-4E24-B2C0-C22F44E6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CB-73CB-499F-9483-72A1F6A46DBE}" type="slidenum">
              <a:rPr lang="zh-TW" altLang="en-US" smtClean="0"/>
              <a:pPr/>
              <a:t>44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8BCD296-0846-4504-89F3-1E636468E40E}"/>
                  </a:ext>
                </a:extLst>
              </p:cNvPr>
              <p:cNvSpPr/>
              <p:nvPr/>
            </p:nvSpPr>
            <p:spPr>
              <a:xfrm>
                <a:off x="3288712" y="1030449"/>
                <a:ext cx="5058436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8BCD296-0846-4504-89F3-1E636468E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12" y="1030449"/>
                <a:ext cx="5058436" cy="685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996826-1B7D-433B-9D36-DD5067DA3084}"/>
                  </a:ext>
                </a:extLst>
              </p:cNvPr>
              <p:cNvSpPr/>
              <p:nvPr/>
            </p:nvSpPr>
            <p:spPr>
              <a:xfrm>
                <a:off x="2826437" y="2702617"/>
                <a:ext cx="5982985" cy="687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5996826-1B7D-433B-9D36-DD5067DA3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37" y="2702617"/>
                <a:ext cx="5982985" cy="687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918DC47-432D-4DC0-8C1E-E117788F7CD0}"/>
                  </a:ext>
                </a:extLst>
              </p:cNvPr>
              <p:cNvSpPr/>
              <p:nvPr/>
            </p:nvSpPr>
            <p:spPr>
              <a:xfrm>
                <a:off x="2475070" y="3579108"/>
                <a:ext cx="6781665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918DC47-432D-4DC0-8C1E-E117788F7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70" y="3579108"/>
                <a:ext cx="6781665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037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Instead of finding the likelihood over all possible state sequences, as we do in the Forward algorithm, just consider just the most probable path: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Define likelihood of the most probable partial path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If we are performing decoding or forced alignment, then only the most likely path is needed </a:t>
                </a:r>
              </a:p>
              <a:p>
                <a:r>
                  <a:rPr lang="en-US" altLang="zh-CN" dirty="0"/>
                  <a:t>We need to keep track of the states that make up this path by keeping a sequence of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backpointers</a:t>
                </a:r>
                <a:r>
                  <a:rPr lang="en-US" altLang="zh-CN" dirty="0"/>
                  <a:t> to enable a Viterbi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backtrace</a:t>
                </a:r>
                <a:r>
                  <a:rPr lang="en-US" altLang="zh-CN" dirty="0"/>
                  <a:t>: the </a:t>
                </a:r>
                <a:r>
                  <a:rPr lang="en-US" altLang="zh-CN" dirty="0" err="1"/>
                  <a:t>backpointer</a:t>
                </a:r>
                <a:r>
                  <a:rPr lang="en-US" altLang="zh-CN" dirty="0"/>
                  <a:t> for each state at each time indicates the previous state on the most probable path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0172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892490" y="2173520"/>
            <a:ext cx="3971270" cy="3497498"/>
            <a:chOff x="3892490" y="2173520"/>
            <a:chExt cx="3971270" cy="3497498"/>
          </a:xfrm>
        </p:grpSpPr>
        <p:grpSp>
          <p:nvGrpSpPr>
            <p:cNvPr id="8" name="组合 7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17" name="椭圆 16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直接箭头连接符 37"/>
              <p:cNvCxnSpPr>
                <a:stCxn id="17" idx="4"/>
                <a:endCxn id="24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24" idx="4"/>
                <a:endCxn id="30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17" idx="3"/>
                <a:endCxn id="25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18" idx="4"/>
                <a:endCxn id="25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25" idx="4"/>
                <a:endCxn id="31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9" idx="4"/>
                <a:endCxn id="26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>
                <a:stCxn id="26" idx="4"/>
                <a:endCxn id="32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18" idx="5"/>
                <a:endCxn id="24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18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24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25" idx="3"/>
                <a:endCxn id="32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>
                <a:stCxn id="25" idx="5"/>
                <a:endCxn id="30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19" idx="5"/>
                <a:endCxn id="25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26" idx="5"/>
                <a:endCxn id="31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blipFill>
                  <a:blip r:embed="rId2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oMath>
                    </m:oMathPara>
                  </a14:m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432619"/>
                </a:xfrm>
                <a:prstGeom prst="rect">
                  <a:avLst/>
                </a:prstGeom>
                <a:blipFill>
                  <a:blip r:embed="rId6"/>
                  <a:stretch>
                    <a:fillRect b="-28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52" y="3030305"/>
                  <a:ext cx="1088196" cy="385234"/>
                </a:xfrm>
                <a:prstGeom prst="rect">
                  <a:avLst/>
                </a:prstGeom>
                <a:blipFill>
                  <a:blip r:embed="rId7"/>
                  <a:stretch>
                    <a:fillRect b="-31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3959852" y="4165150"/>
                  <a:ext cx="1088196" cy="430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52" y="4165150"/>
                  <a:ext cx="1088196" cy="430631"/>
                </a:xfrm>
                <a:prstGeom prst="rect">
                  <a:avLst/>
                </a:prstGeom>
                <a:blipFill>
                  <a:blip r:embed="rId8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3892490" y="5285784"/>
                  <a:ext cx="1166620" cy="385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490" y="5285784"/>
                  <a:ext cx="1166620" cy="385234"/>
                </a:xfrm>
                <a:prstGeom prst="rect">
                  <a:avLst/>
                </a:prstGeom>
                <a:blipFill>
                  <a:blip r:embed="rId9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4098147" y="1064949"/>
                <a:ext cx="3590855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47" y="1064949"/>
                <a:ext cx="3590855" cy="642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792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Backpointers</a:t>
            </a:r>
            <a:r>
              <a:rPr lang="en-US" altLang="zh-CN" dirty="0"/>
              <a:t> to the previous state on the most probable path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397907" y="2173520"/>
            <a:ext cx="3465853" cy="3185709"/>
            <a:chOff x="4397907" y="2173520"/>
            <a:chExt cx="3465853" cy="3185709"/>
          </a:xfrm>
        </p:grpSpPr>
        <p:grpSp>
          <p:nvGrpSpPr>
            <p:cNvPr id="8" name="组合 7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17" name="椭圆 16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直接箭头连接符 37"/>
              <p:cNvCxnSpPr>
                <a:stCxn id="17" idx="4"/>
                <a:endCxn id="24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24" idx="4"/>
                <a:endCxn id="30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17" idx="3"/>
                <a:endCxn id="25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00CC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18" idx="4"/>
                <a:endCxn id="25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25" idx="4"/>
                <a:endCxn id="31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19" idx="4"/>
                <a:endCxn id="26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>
                <a:stCxn id="26" idx="4"/>
                <a:endCxn id="32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18" idx="5"/>
                <a:endCxn id="24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18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24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25" idx="3"/>
                <a:endCxn id="32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>
                <a:stCxn id="25" idx="5"/>
                <a:endCxn id="30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19" idx="5"/>
                <a:endCxn id="25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26" idx="5"/>
                <a:endCxn id="31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080" y="3078255"/>
                  <a:ext cx="650141" cy="395621"/>
                </a:xfrm>
                <a:prstGeom prst="rect">
                  <a:avLst/>
                </a:prstGeom>
                <a:blipFill>
                  <a:blip r:embed="rId2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176" y="3754861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905" y="4460341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5574104" y="3351194"/>
                  <a:ext cx="111173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104" y="3351194"/>
                  <a:ext cx="1111731" cy="432619"/>
                </a:xfrm>
                <a:prstGeom prst="rect">
                  <a:avLst/>
                </a:prstGeom>
                <a:blipFill>
                  <a:blip r:embed="rId5"/>
                  <a:stretch>
                    <a:fillRect b="-14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B942E9B-882F-4508-8ADC-515CE5C7AA66}"/>
                  </a:ext>
                </a:extLst>
              </p:cNvPr>
              <p:cNvSpPr txBox="1"/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B942E9B-882F-4508-8ADC-515CE5C7A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7AECC67-8831-4792-8688-EF32CDDE1792}"/>
                  </a:ext>
                </a:extLst>
              </p:cNvPr>
              <p:cNvSpPr txBox="1"/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7AECC67-8831-4792-8688-EF32CDDE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B3481550-FFFC-4899-AB38-D075B148710B}"/>
                  </a:ext>
                </a:extLst>
              </p:cNvPr>
              <p:cNvSpPr txBox="1"/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B3481550-FFFC-4899-AB38-D075B1487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blipFill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9F3FB36-3D9F-4BCA-96F5-71D18497CA08}"/>
                  </a:ext>
                </a:extLst>
              </p:cNvPr>
              <p:cNvSpPr txBox="1"/>
              <p:nvPr/>
            </p:nvSpPr>
            <p:spPr>
              <a:xfrm>
                <a:off x="5890612" y="4184075"/>
                <a:ext cx="650141" cy="43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9F3FB36-3D9F-4BCA-96F5-71D18497C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12" y="4184075"/>
                <a:ext cx="650141" cy="432619"/>
              </a:xfrm>
              <a:prstGeom prst="rect">
                <a:avLst/>
              </a:prstGeom>
              <a:blipFill>
                <a:blip r:embed="rId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61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Decoding: The Viterbi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for all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using dynamic programming:</a:t>
                </a:r>
              </a:p>
              <a:p>
                <a:r>
                  <a:rPr lang="en-US" altLang="zh-CN" dirty="0"/>
                  <a:t>Initialization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/>
                  <a:t>Iteration	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Termination</a:t>
                </a:r>
              </a:p>
              <a:p>
                <a:endParaRPr lang="en-US" altLang="zh-CN" dirty="0"/>
              </a:p>
              <a:p>
                <a:r>
                  <a:rPr lang="en-US" altLang="zh-CN" dirty="0" err="1"/>
                  <a:t>Backtrace</a:t>
                </a:r>
                <a:r>
                  <a:rPr lang="en-US" altLang="zh-CN" dirty="0"/>
                  <a:t> pointer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518688" y="2619011"/>
                <a:ext cx="321844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88" y="2619011"/>
                <a:ext cx="3218445" cy="549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629516" y="5216044"/>
                <a:ext cx="3994363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zh-CN" altLang="en-US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16" y="5216044"/>
                <a:ext cx="3994363" cy="549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518688" y="3787475"/>
                <a:ext cx="2436628" cy="510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88" y="3787475"/>
                <a:ext cx="2436628" cy="510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697956" y="5862121"/>
                <a:ext cx="2937984" cy="510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56" y="5862121"/>
                <a:ext cx="2937984" cy="510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9579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 </a:t>
            </a:r>
            <a:r>
              <a:rPr lang="en-US" altLang="zh-CN" dirty="0" err="1"/>
              <a:t>backtrace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Backtrace</a:t>
            </a:r>
            <a:r>
              <a:rPr lang="en-US" altLang="zh-CN" dirty="0"/>
              <a:t> to find the state sequence of the most probable path</a:t>
            </a:r>
            <a:endParaRPr lang="zh-CN" altLang="en-US" dirty="0"/>
          </a:p>
        </p:txBody>
      </p:sp>
      <p:grpSp>
        <p:nvGrpSpPr>
          <p:cNvPr id="52" name="组合 51"/>
          <p:cNvGrpSpPr/>
          <p:nvPr/>
        </p:nvGrpSpPr>
        <p:grpSpPr>
          <a:xfrm>
            <a:off x="4397907" y="2173520"/>
            <a:ext cx="3465853" cy="3185709"/>
            <a:chOff x="4397907" y="2173520"/>
            <a:chExt cx="3465853" cy="3185709"/>
          </a:xfrm>
        </p:grpSpPr>
        <p:grpSp>
          <p:nvGrpSpPr>
            <p:cNvPr id="53" name="组合 52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62" name="椭圆 61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3" name="直接箭头连接符 82"/>
              <p:cNvCxnSpPr>
                <a:stCxn id="62" idx="4"/>
                <a:endCxn id="69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>
                <a:stCxn id="69" idx="4"/>
                <a:endCxn id="75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直接箭头连接符 84"/>
              <p:cNvCxnSpPr>
                <a:stCxn id="62" idx="3"/>
                <a:endCxn id="70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/>
              <p:cNvCxnSpPr>
                <a:stCxn id="63" idx="4"/>
                <a:endCxn id="70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2159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/>
              <p:cNvCxnSpPr>
                <a:stCxn id="70" idx="4"/>
                <a:endCxn id="76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/>
              <p:cNvCxnSpPr>
                <a:stCxn id="64" idx="4"/>
                <a:endCxn id="71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/>
              <p:cNvCxnSpPr>
                <a:stCxn id="71" idx="4"/>
                <a:endCxn id="77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/>
              <p:cNvCxnSpPr>
                <a:stCxn id="63" idx="5"/>
                <a:endCxn id="69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solidFill>
                  <a:srgbClr val="00CC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/>
              <p:cNvCxnSpPr>
                <a:stCxn id="63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/>
              <p:cNvCxnSpPr>
                <a:stCxn id="69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接箭头连接符 92"/>
              <p:cNvCxnSpPr>
                <a:stCxn id="70" idx="3"/>
                <a:endCxn id="77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93"/>
              <p:cNvCxnSpPr>
                <a:stCxn id="70" idx="5"/>
                <a:endCxn id="75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/>
              <p:cNvCxnSpPr>
                <a:stCxn id="64" idx="5"/>
                <a:endCxn id="70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2159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/>
              <p:cNvCxnSpPr>
                <a:stCxn id="71" idx="5"/>
                <a:endCxn id="76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/>
                <p:cNvSpPr txBox="1"/>
                <p:nvPr/>
              </p:nvSpPr>
              <p:spPr>
                <a:xfrm>
                  <a:off x="5978988" y="2368133"/>
                  <a:ext cx="1111731" cy="432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文本框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988" y="2368133"/>
                  <a:ext cx="1111731" cy="432619"/>
                </a:xfrm>
                <a:prstGeom prst="rect">
                  <a:avLst/>
                </a:prstGeom>
                <a:blipFill>
                  <a:blip r:embed="rId2"/>
                  <a:stretch>
                    <a:fillRect b="-28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/>
                <p:cNvSpPr txBox="1"/>
                <p:nvPr/>
              </p:nvSpPr>
              <p:spPr>
                <a:xfrm>
                  <a:off x="5890612" y="4184075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文本框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 l="-5607" r="-1869"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7" name="直接箭头连接符 96"/>
          <p:cNvCxnSpPr>
            <a:stCxn id="69" idx="2"/>
            <a:endCxn id="77" idx="6"/>
          </p:cNvCxnSpPr>
          <p:nvPr/>
        </p:nvCxnSpPr>
        <p:spPr>
          <a:xfrm>
            <a:off x="6130836" y="3130737"/>
            <a:ext cx="1407856" cy="1739182"/>
          </a:xfrm>
          <a:prstGeom prst="straightConnector1">
            <a:avLst/>
          </a:prstGeom>
          <a:ln w="21590">
            <a:solidFill>
              <a:srgbClr val="00CC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/>
              <p:cNvSpPr txBox="1"/>
              <p:nvPr/>
            </p:nvSpPr>
            <p:spPr>
              <a:xfrm>
                <a:off x="7213619" y="5333127"/>
                <a:ext cx="1646749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𝒋</m:t>
                      </m:r>
                    </m:oMath>
                  </m:oMathPara>
                </a14:m>
                <a:endParaRPr lang="zh-CN" altLang="en-US" b="1" dirty="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文本框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19" y="5333127"/>
                <a:ext cx="1646749" cy="394082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弧形 100"/>
          <p:cNvSpPr/>
          <p:nvPr/>
        </p:nvSpPr>
        <p:spPr>
          <a:xfrm>
            <a:off x="4343624" y="3059080"/>
            <a:ext cx="3147509" cy="3631026"/>
          </a:xfrm>
          <a:prstGeom prst="arc">
            <a:avLst>
              <a:gd name="adj1" fmla="val 16713152"/>
              <a:gd name="adj2" fmla="val 0"/>
            </a:avLst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弧形 101"/>
          <p:cNvSpPr/>
          <p:nvPr/>
        </p:nvSpPr>
        <p:spPr>
          <a:xfrm rot="14730022">
            <a:off x="5571778" y="1917604"/>
            <a:ext cx="1013093" cy="2983587"/>
          </a:xfrm>
          <a:prstGeom prst="arc">
            <a:avLst>
              <a:gd name="adj1" fmla="val 16713152"/>
              <a:gd name="adj2" fmla="val 0"/>
            </a:avLst>
          </a:prstGeom>
          <a:ln w="28575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9FD373B-CBD8-4C65-A802-BD916584572D}"/>
                  </a:ext>
                </a:extLst>
              </p:cNvPr>
              <p:cNvSpPr txBox="1"/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9FD373B-CBD8-4C65-A802-BD9165845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3030305"/>
                <a:ext cx="1088196" cy="385234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A76B7EC-CA4B-46B1-A3BB-1BBE6338488A}"/>
                  </a:ext>
                </a:extLst>
              </p:cNvPr>
              <p:cNvSpPr txBox="1"/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A76B7EC-CA4B-46B1-A3BB-1BBE6338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852" y="4165150"/>
                <a:ext cx="1088196" cy="43063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7D1E94-7864-4511-AB14-D529074F440B}"/>
                  </a:ext>
                </a:extLst>
              </p:cNvPr>
              <p:cNvSpPr txBox="1"/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7D1E94-7864-4511-AB14-D529074F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490" y="5285784"/>
                <a:ext cx="1166620" cy="38523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Hierarchical modelling of speech</a:t>
            </a:r>
            <a:endParaRPr lang="zh-CN" altLang="en-US" dirty="0"/>
          </a:p>
        </p:txBody>
      </p:sp>
      <p:sp>
        <p:nvSpPr>
          <p:cNvPr id="109" name="矩形 108"/>
          <p:cNvSpPr/>
          <p:nvPr/>
        </p:nvSpPr>
        <p:spPr>
          <a:xfrm>
            <a:off x="4893732" y="966966"/>
            <a:ext cx="2170581" cy="6621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今天天气很好</a:t>
            </a:r>
          </a:p>
        </p:txBody>
      </p:sp>
      <p:sp>
        <p:nvSpPr>
          <p:cNvPr id="110" name="矩形 109"/>
          <p:cNvSpPr/>
          <p:nvPr/>
        </p:nvSpPr>
        <p:spPr>
          <a:xfrm>
            <a:off x="3706065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</a:t>
            </a:r>
          </a:p>
        </p:txBody>
      </p:sp>
      <p:sp>
        <p:nvSpPr>
          <p:cNvPr id="111" name="矩形 110"/>
          <p:cNvSpPr/>
          <p:nvPr/>
        </p:nvSpPr>
        <p:spPr>
          <a:xfrm>
            <a:off x="4965927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天气</a:t>
            </a:r>
          </a:p>
        </p:txBody>
      </p:sp>
      <p:sp>
        <p:nvSpPr>
          <p:cNvPr id="112" name="矩形 111"/>
          <p:cNvSpPr/>
          <p:nvPr/>
        </p:nvSpPr>
        <p:spPr>
          <a:xfrm>
            <a:off x="6225789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很</a:t>
            </a:r>
          </a:p>
        </p:txBody>
      </p:sp>
      <p:sp>
        <p:nvSpPr>
          <p:cNvPr id="113" name="矩形 112"/>
          <p:cNvSpPr/>
          <p:nvPr/>
        </p:nvSpPr>
        <p:spPr>
          <a:xfrm>
            <a:off x="7501816" y="2112593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好</a:t>
            </a:r>
          </a:p>
        </p:txBody>
      </p:sp>
      <p:sp>
        <p:nvSpPr>
          <p:cNvPr id="114" name="矩形 113"/>
          <p:cNvSpPr/>
          <p:nvPr/>
        </p:nvSpPr>
        <p:spPr>
          <a:xfrm>
            <a:off x="1747016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544279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339115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052671" y="3302966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530204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225119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942080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690584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9414304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39803" y="3302966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ao3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4" name="右箭头 123"/>
          <p:cNvSpPr/>
          <p:nvPr/>
        </p:nvSpPr>
        <p:spPr>
          <a:xfrm rot="16200000">
            <a:off x="5780098" y="1655573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右箭头 124"/>
          <p:cNvSpPr/>
          <p:nvPr/>
        </p:nvSpPr>
        <p:spPr>
          <a:xfrm rot="16200000">
            <a:off x="5780096" y="2797157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6" name="右箭头 125"/>
          <p:cNvSpPr/>
          <p:nvPr/>
        </p:nvSpPr>
        <p:spPr>
          <a:xfrm rot="16200000">
            <a:off x="5791493" y="4016633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709218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236720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764222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291724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800169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6327671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6855173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382675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7890225" y="5445411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字方塊 15"/>
              <p:cNvSpPr txBox="1"/>
              <p:nvPr/>
            </p:nvSpPr>
            <p:spPr>
              <a:xfrm>
                <a:off x="2179433" y="5482085"/>
                <a:ext cx="52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33" y="5482085"/>
                <a:ext cx="52251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文字方塊 19"/>
          <p:cNvSpPr txBox="1"/>
          <p:nvPr/>
        </p:nvSpPr>
        <p:spPr>
          <a:xfrm>
            <a:off x="8144478" y="5445411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……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27"/>
              <p:cNvSpPr txBox="1"/>
              <p:nvPr/>
            </p:nvSpPr>
            <p:spPr>
              <a:xfrm>
                <a:off x="4589197" y="4450527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97" y="4450527"/>
                <a:ext cx="586895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28"/>
              <p:cNvSpPr txBox="1"/>
              <p:nvPr/>
            </p:nvSpPr>
            <p:spPr>
              <a:xfrm>
                <a:off x="5123498" y="4467073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498" y="4467073"/>
                <a:ext cx="58689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29"/>
              <p:cNvSpPr txBox="1"/>
              <p:nvPr/>
            </p:nvSpPr>
            <p:spPr>
              <a:xfrm>
                <a:off x="5685972" y="4467073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972" y="4467073"/>
                <a:ext cx="586895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30"/>
              <p:cNvSpPr txBox="1"/>
              <p:nvPr/>
            </p:nvSpPr>
            <p:spPr>
              <a:xfrm>
                <a:off x="6176238" y="4480087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38" y="4480087"/>
                <a:ext cx="586895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31"/>
              <p:cNvSpPr txBox="1"/>
              <p:nvPr/>
            </p:nvSpPr>
            <p:spPr>
              <a:xfrm>
                <a:off x="6702506" y="4480087"/>
                <a:ext cx="586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0" lang="en-US" altLang="zh-TW" sz="24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506" y="4480087"/>
                <a:ext cx="586895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右箭头 142"/>
          <p:cNvSpPr/>
          <p:nvPr/>
        </p:nvSpPr>
        <p:spPr>
          <a:xfrm rot="16200000">
            <a:off x="5787342" y="5004925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本框 143"/>
              <p:cNvSpPr txBox="1"/>
              <p:nvPr/>
            </p:nvSpPr>
            <p:spPr>
              <a:xfrm>
                <a:off x="10201675" y="1605206"/>
                <a:ext cx="14748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语言模型</a:t>
                </a:r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—N-gram</a:t>
                </a:r>
                <a:endParaRPr lang="zh-CN" altLang="en-US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4" name="文本框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675" y="1605206"/>
                <a:ext cx="1474832" cy="1200329"/>
              </a:xfrm>
              <a:prstGeom prst="rect">
                <a:avLst/>
              </a:prstGeom>
              <a:blipFill>
                <a:blip r:embed="rId8"/>
                <a:stretch>
                  <a:fillRect l="-6639" t="-3553" r="-1660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文本框 144"/>
              <p:cNvSpPr txBox="1"/>
              <p:nvPr/>
            </p:nvSpPr>
            <p:spPr>
              <a:xfrm>
                <a:off x="10201675" y="4265860"/>
                <a:ext cx="14748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声学模型</a:t>
                </a:r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US" altLang="zh-CN" sz="2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</m:oMath>
                  </m:oMathPara>
                </a14:m>
                <a:endParaRPr lang="en-US" altLang="zh-CN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ED7D31"/>
                    </a:solidFill>
                    <a:ea typeface="等线" panose="02010600030101010101" pitchFamily="2" charset="-122"/>
                  </a:rPr>
                  <a:t>—HMM</a:t>
                </a:r>
                <a:endParaRPr lang="zh-CN" altLang="en-US" sz="2400" b="1" dirty="0">
                  <a:solidFill>
                    <a:srgbClr val="ED7D31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5" name="文本框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675" y="4265860"/>
                <a:ext cx="1474832" cy="1200329"/>
              </a:xfrm>
              <a:prstGeom prst="rect">
                <a:avLst/>
              </a:prstGeom>
              <a:blipFill>
                <a:blip r:embed="rId9"/>
                <a:stretch>
                  <a:fillRect l="-6639" t="-3553" r="-1660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接连接符 20">
            <a:extLst>
              <a:ext uri="{FF2B5EF4-FFF2-40B4-BE49-F238E27FC236}">
                <a16:creationId xmlns:a16="http://schemas.microsoft.com/office/drawing/2014/main" id="{B3A3D242-FC59-4E5E-9E11-0657ED579676}"/>
              </a:ext>
            </a:extLst>
          </p:cNvPr>
          <p:cNvCxnSpPr>
            <a:cxnSpLocks/>
          </p:cNvCxnSpPr>
          <p:nvPr/>
        </p:nvCxnSpPr>
        <p:spPr>
          <a:xfrm>
            <a:off x="11693910" y="1605206"/>
            <a:ext cx="0" cy="1101068"/>
          </a:xfrm>
          <a:prstGeom prst="line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7" name="直接连接符 20">
            <a:extLst>
              <a:ext uri="{FF2B5EF4-FFF2-40B4-BE49-F238E27FC236}">
                <a16:creationId xmlns:a16="http://schemas.microsoft.com/office/drawing/2014/main" id="{B3A3D242-FC59-4E5E-9E11-0657ED579676}"/>
              </a:ext>
            </a:extLst>
          </p:cNvPr>
          <p:cNvCxnSpPr>
            <a:cxnSpLocks/>
          </p:cNvCxnSpPr>
          <p:nvPr/>
        </p:nvCxnSpPr>
        <p:spPr>
          <a:xfrm>
            <a:off x="11727079" y="4378204"/>
            <a:ext cx="0" cy="1101068"/>
          </a:xfrm>
          <a:prstGeom prst="line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8" name="文本框 147"/>
          <p:cNvSpPr txBox="1"/>
          <p:nvPr/>
        </p:nvSpPr>
        <p:spPr>
          <a:xfrm>
            <a:off x="341679" y="5511088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特征序列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336727" y="4542860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状态序列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336727" y="3502935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音素序列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336727" y="2169926"/>
            <a:ext cx="16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ea typeface="等线" panose="02010600030101010101" pitchFamily="2" charset="-122"/>
              </a:rPr>
              <a:t>词序列</a:t>
            </a:r>
          </a:p>
        </p:txBody>
      </p:sp>
      <p:sp>
        <p:nvSpPr>
          <p:cNvPr id="152" name="右箭头 151"/>
          <p:cNvSpPr/>
          <p:nvPr/>
        </p:nvSpPr>
        <p:spPr>
          <a:xfrm rot="16200000">
            <a:off x="664381" y="5048965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3" name="右箭头 152"/>
          <p:cNvSpPr/>
          <p:nvPr/>
        </p:nvSpPr>
        <p:spPr>
          <a:xfrm rot="16200000">
            <a:off x="664381" y="4021691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4" name="右箭头 153"/>
          <p:cNvSpPr/>
          <p:nvPr/>
        </p:nvSpPr>
        <p:spPr>
          <a:xfrm rot="16200000">
            <a:off x="664381" y="2797794"/>
            <a:ext cx="375056" cy="355207"/>
          </a:xfrm>
          <a:prstGeom prst="rightArrow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931447" y="3306893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5645003" y="3302966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57" name="直接箭头连接符 156"/>
          <p:cNvCxnSpPr/>
          <p:nvPr/>
        </p:nvCxnSpPr>
        <p:spPr>
          <a:xfrm>
            <a:off x="3251200" y="6237529"/>
            <a:ext cx="5829275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本框 157"/>
              <p:cNvSpPr txBox="1"/>
              <p:nvPr/>
            </p:nvSpPr>
            <p:spPr>
              <a:xfrm>
                <a:off x="5565391" y="6237090"/>
                <a:ext cx="1197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ea typeface="等线" panose="02010600030101010101" pitchFamily="2" charset="-122"/>
                  </a:rPr>
                  <a:t>时间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dirty="0">
                  <a:solidFill>
                    <a:prstClr val="black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8" name="文本框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391" y="6237090"/>
                <a:ext cx="1197742" cy="369332"/>
              </a:xfrm>
              <a:prstGeom prst="rect">
                <a:avLst/>
              </a:prstGeom>
              <a:blipFill>
                <a:blip r:embed="rId10"/>
                <a:stretch>
                  <a:fillRect l="-459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711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</a:t>
            </a:r>
            <a:r>
              <a:rPr lang="en-US" dirty="0"/>
              <a:t>xample: Teacher-mood-model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observation is a probabilistic function of the state.</a:t>
            </a:r>
          </a:p>
          <a:p>
            <a:r>
              <a:rPr lang="en-US" dirty="0"/>
              <a:t>Situation:</a:t>
            </a:r>
          </a:p>
          <a:p>
            <a:r>
              <a:rPr lang="en-US" dirty="0"/>
              <a:t>Your school teacher gave three different types of daily homework assignments:</a:t>
            </a:r>
          </a:p>
          <a:p>
            <a:pPr lvl="1"/>
            <a:r>
              <a:rPr lang="en-US" dirty="0"/>
              <a:t>A: took about 5 minutes to complete</a:t>
            </a:r>
          </a:p>
          <a:p>
            <a:pPr lvl="1"/>
            <a:r>
              <a:rPr lang="en-US" dirty="0"/>
              <a:t>B: took about 1 hour to complete</a:t>
            </a:r>
          </a:p>
          <a:p>
            <a:pPr lvl="1"/>
            <a:r>
              <a:rPr lang="en-US" dirty="0"/>
              <a:t>C: took about 3 hours to complete</a:t>
            </a:r>
          </a:p>
          <a:p>
            <a:r>
              <a:rPr lang="en-US" dirty="0"/>
              <a:t>Your teacher did not reveal openly his mood to you daily, but you knew that your teacher was either in a bad, neutral, or a good mood for a whole day.</a:t>
            </a:r>
          </a:p>
          <a:p>
            <a:r>
              <a:rPr lang="en-US" dirty="0"/>
              <a:t>Mood changes occurred only overnight.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226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Example</a:t>
            </a:r>
            <a:r>
              <a:rPr lang="en-US" dirty="0"/>
              <a:t>: Teacher-mood-model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Model parameters: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Observation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Set of states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𝑛𝑒𝑢𝑡𝑟𝑎𝑙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𝑏𝑎𝑑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Transition probabilities between any two states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Emission probabilities </a:t>
                </a:r>
                <a:r>
                  <a:rPr lang="en-US" dirty="0"/>
                  <a:t>within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681"/>
          <a:stretch/>
        </p:blipFill>
        <p:spPr>
          <a:xfrm>
            <a:off x="6865799" y="2828023"/>
            <a:ext cx="4026568" cy="39131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52670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Teacher-mood-model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One week, your teacher gave the following homework assignments:</a:t>
            </a:r>
          </a:p>
          <a:p>
            <a:endParaRPr lang="en-US" dirty="0"/>
          </a:p>
          <a:p>
            <a:endParaRPr lang="en-US" sz="1800" dirty="0"/>
          </a:p>
          <a:p>
            <a:r>
              <a:rPr lang="en-US" cap="small" dirty="0">
                <a:solidFill>
                  <a:srgbClr val="FF0000"/>
                </a:solidFill>
              </a:rPr>
              <a:t>Questions</a:t>
            </a:r>
          </a:p>
          <a:p>
            <a:r>
              <a:rPr lang="en-US" dirty="0"/>
              <a:t>What did his mood curve look like most likely that week?</a:t>
            </a:r>
          </a:p>
          <a:p>
            <a:pPr lvl="1"/>
            <a:r>
              <a:rPr lang="en-US" dirty="0"/>
              <a:t>Searching for the most probable path – Viterbi algorithm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24483"/>
              </p:ext>
            </p:extLst>
          </p:nvPr>
        </p:nvGraphicFramePr>
        <p:xfrm>
          <a:off x="2509596" y="1462283"/>
          <a:ext cx="780926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52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12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>
                    <a:solidFill>
                      <a:srgbClr val="FF0000"/>
                    </a:solidFill>
                  </a:rPr>
                  <a:t>Given</a:t>
                </a:r>
              </a:p>
              <a:p>
                <a:r>
                  <a:rPr lang="en-US" dirty="0"/>
                  <a:t>Hidden Markov model: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Observed symbol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Most probable path of states that resulted in symbol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be the probability of the most probable path of the symbol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ending in state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353429" y="4066536"/>
                <a:ext cx="3953197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429" y="4066536"/>
                <a:ext cx="3953197" cy="642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917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/>
                  <a:t>Initialization: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/>
                  <a:t>Iteration:	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all states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cap="small" dirty="0">
                    <a:solidFill>
                      <a:srgbClr val="FF0000"/>
                    </a:solidFill>
                  </a:rPr>
                  <a:t>Algorithm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710824" y="1394417"/>
                <a:ext cx="2046329" cy="819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24" y="1394417"/>
                <a:ext cx="2046329" cy="819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1409097" y="3991439"/>
                <a:ext cx="9296398" cy="18249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Iteratively build up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Store pointers to chosen path.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Probability of most probable path in maximum entry in last column.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Reconstruct path along pointers.</a:t>
                </a: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97" y="3991439"/>
                <a:ext cx="9296398" cy="18249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73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HMM: Viterbi algorithm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table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65" y="2384054"/>
            <a:ext cx="8633522" cy="323094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59474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2757"/>
          <a:stretch/>
        </p:blipFill>
        <p:spPr>
          <a:xfrm>
            <a:off x="1735297" y="2387093"/>
            <a:ext cx="8791074" cy="3013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45358" y="1457660"/>
                <a:ext cx="2085763" cy="819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58" y="1457660"/>
                <a:ext cx="2085763" cy="819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547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Initialization: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1774348" y="2391165"/>
            <a:ext cx="8712972" cy="31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9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Initialization: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/>
          <a:stretch/>
        </p:blipFill>
        <p:spPr>
          <a:xfrm>
            <a:off x="1768882" y="2381236"/>
            <a:ext cx="8723904" cy="3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53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entry in last column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1773761" y="2397786"/>
            <a:ext cx="8644477" cy="30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Hierarchical modelling of speech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4893732" y="1000591"/>
            <a:ext cx="2170581" cy="6621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今天天气很好</a:t>
            </a:r>
          </a:p>
        </p:txBody>
      </p:sp>
      <p:sp>
        <p:nvSpPr>
          <p:cNvPr id="101" name="矩形 100"/>
          <p:cNvSpPr/>
          <p:nvPr/>
        </p:nvSpPr>
        <p:spPr>
          <a:xfrm>
            <a:off x="3706065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今天</a:t>
            </a:r>
          </a:p>
        </p:txBody>
      </p:sp>
      <p:sp>
        <p:nvSpPr>
          <p:cNvPr id="102" name="矩形 101"/>
          <p:cNvSpPr/>
          <p:nvPr/>
        </p:nvSpPr>
        <p:spPr>
          <a:xfrm>
            <a:off x="4965927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天气</a:t>
            </a:r>
          </a:p>
        </p:txBody>
      </p:sp>
      <p:sp>
        <p:nvSpPr>
          <p:cNvPr id="103" name="矩形 102"/>
          <p:cNvSpPr/>
          <p:nvPr/>
        </p:nvSpPr>
        <p:spPr>
          <a:xfrm>
            <a:off x="6225789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很</a:t>
            </a:r>
          </a:p>
        </p:txBody>
      </p:sp>
      <p:sp>
        <p:nvSpPr>
          <p:cNvPr id="104" name="矩形 103"/>
          <p:cNvSpPr/>
          <p:nvPr/>
        </p:nvSpPr>
        <p:spPr>
          <a:xfrm>
            <a:off x="7501816" y="2146218"/>
            <a:ext cx="1039357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好</a:t>
            </a:r>
          </a:p>
        </p:txBody>
      </p:sp>
      <p:cxnSp>
        <p:nvCxnSpPr>
          <p:cNvPr id="105" name="直接箭头连接符 104"/>
          <p:cNvCxnSpPr>
            <a:stCxn id="100" idx="2"/>
            <a:endCxn id="101" idx="0"/>
          </p:cNvCxnSpPr>
          <p:nvPr/>
        </p:nvCxnSpPr>
        <p:spPr>
          <a:xfrm flipH="1">
            <a:off x="4225744" y="1662743"/>
            <a:ext cx="1753279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直接箭头连接符 105"/>
          <p:cNvCxnSpPr>
            <a:stCxn id="100" idx="2"/>
            <a:endCxn id="102" idx="0"/>
          </p:cNvCxnSpPr>
          <p:nvPr/>
        </p:nvCxnSpPr>
        <p:spPr>
          <a:xfrm flipH="1">
            <a:off x="5485606" y="1662743"/>
            <a:ext cx="493417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直接箭头连接符 106"/>
          <p:cNvCxnSpPr>
            <a:stCxn id="100" idx="2"/>
            <a:endCxn id="103" idx="0"/>
          </p:cNvCxnSpPr>
          <p:nvPr/>
        </p:nvCxnSpPr>
        <p:spPr>
          <a:xfrm>
            <a:off x="5979023" y="1662743"/>
            <a:ext cx="766445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直接箭头连接符 107"/>
          <p:cNvCxnSpPr>
            <a:stCxn id="100" idx="2"/>
            <a:endCxn id="104" idx="0"/>
          </p:cNvCxnSpPr>
          <p:nvPr/>
        </p:nvCxnSpPr>
        <p:spPr>
          <a:xfrm>
            <a:off x="5979023" y="1662743"/>
            <a:ext cx="2042472" cy="48347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接箭头连接符 108"/>
          <p:cNvCxnSpPr>
            <a:stCxn id="101" idx="2"/>
            <a:endCxn id="114" idx="0"/>
          </p:cNvCxnSpPr>
          <p:nvPr/>
        </p:nvCxnSpPr>
        <p:spPr>
          <a:xfrm flipH="1">
            <a:off x="2017987" y="2554014"/>
            <a:ext cx="2207757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0" name="直接箭头连接符 109"/>
          <p:cNvCxnSpPr>
            <a:stCxn id="101" idx="2"/>
            <a:endCxn id="115" idx="0"/>
          </p:cNvCxnSpPr>
          <p:nvPr/>
        </p:nvCxnSpPr>
        <p:spPr>
          <a:xfrm flipH="1">
            <a:off x="2815250" y="2554014"/>
            <a:ext cx="1410494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1" name="直接箭头连接符 110"/>
          <p:cNvCxnSpPr>
            <a:stCxn id="101" idx="2"/>
            <a:endCxn id="116" idx="0"/>
          </p:cNvCxnSpPr>
          <p:nvPr/>
        </p:nvCxnSpPr>
        <p:spPr>
          <a:xfrm flipH="1">
            <a:off x="3610086" y="2554014"/>
            <a:ext cx="615658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" name="直接箭头连接符 111"/>
          <p:cNvCxnSpPr>
            <a:stCxn id="101" idx="2"/>
            <a:endCxn id="117" idx="0"/>
          </p:cNvCxnSpPr>
          <p:nvPr/>
        </p:nvCxnSpPr>
        <p:spPr>
          <a:xfrm>
            <a:off x="4225744" y="2554014"/>
            <a:ext cx="195285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3" name="直接箭头连接符 112"/>
          <p:cNvCxnSpPr>
            <a:stCxn id="102" idx="2"/>
            <a:endCxn id="124" idx="0"/>
          </p:cNvCxnSpPr>
          <p:nvPr/>
        </p:nvCxnSpPr>
        <p:spPr>
          <a:xfrm flipH="1">
            <a:off x="5202418" y="2554014"/>
            <a:ext cx="283188" cy="786504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4" name="矩形 113"/>
          <p:cNvSpPr/>
          <p:nvPr/>
        </p:nvSpPr>
        <p:spPr>
          <a:xfrm>
            <a:off x="1747016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544279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339115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052671" y="3336591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530204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225119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942080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690584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en3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9414304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39803" y="3336591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ao3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931447" y="3340518"/>
            <a:ext cx="541941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645003" y="3336591"/>
            <a:ext cx="736715" cy="40779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ian1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26" name="直接箭头连接符 125"/>
          <p:cNvCxnSpPr>
            <a:stCxn id="102" idx="2"/>
            <a:endCxn id="125" idx="0"/>
          </p:cNvCxnSpPr>
          <p:nvPr/>
        </p:nvCxnSpPr>
        <p:spPr>
          <a:xfrm>
            <a:off x="5485606" y="2554014"/>
            <a:ext cx="527755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直接箭头连接符 126"/>
          <p:cNvCxnSpPr>
            <a:stCxn id="102" idx="2"/>
            <a:endCxn id="118" idx="0"/>
          </p:cNvCxnSpPr>
          <p:nvPr/>
        </p:nvCxnSpPr>
        <p:spPr>
          <a:xfrm>
            <a:off x="5485606" y="2554014"/>
            <a:ext cx="1315569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8" name="直接箭头连接符 127"/>
          <p:cNvCxnSpPr>
            <a:stCxn id="102" idx="2"/>
            <a:endCxn id="119" idx="0"/>
          </p:cNvCxnSpPr>
          <p:nvPr/>
        </p:nvCxnSpPr>
        <p:spPr>
          <a:xfrm>
            <a:off x="5485606" y="2554014"/>
            <a:ext cx="2010484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直接箭头连接符 128"/>
          <p:cNvCxnSpPr>
            <a:stCxn id="103" idx="2"/>
            <a:endCxn id="120" idx="0"/>
          </p:cNvCxnSpPr>
          <p:nvPr/>
        </p:nvCxnSpPr>
        <p:spPr>
          <a:xfrm>
            <a:off x="6745468" y="2554014"/>
            <a:ext cx="1467583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0" name="直接箭头连接符 129"/>
          <p:cNvCxnSpPr>
            <a:stCxn id="103" idx="2"/>
            <a:endCxn id="121" idx="0"/>
          </p:cNvCxnSpPr>
          <p:nvPr/>
        </p:nvCxnSpPr>
        <p:spPr>
          <a:xfrm>
            <a:off x="6745468" y="2554014"/>
            <a:ext cx="2216087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1" name="直接箭头连接符 130"/>
          <p:cNvCxnSpPr>
            <a:stCxn id="104" idx="2"/>
            <a:endCxn id="122" idx="0"/>
          </p:cNvCxnSpPr>
          <p:nvPr/>
        </p:nvCxnSpPr>
        <p:spPr>
          <a:xfrm>
            <a:off x="8021495" y="2554014"/>
            <a:ext cx="1663780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2" name="直接箭头连接符 131"/>
          <p:cNvCxnSpPr>
            <a:stCxn id="104" idx="2"/>
            <a:endCxn id="123" idx="0"/>
          </p:cNvCxnSpPr>
          <p:nvPr/>
        </p:nvCxnSpPr>
        <p:spPr>
          <a:xfrm>
            <a:off x="8021495" y="2554014"/>
            <a:ext cx="2389279" cy="78257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33" name="组合 132"/>
          <p:cNvGrpSpPr/>
          <p:nvPr/>
        </p:nvGrpSpPr>
        <p:grpSpPr>
          <a:xfrm>
            <a:off x="973034" y="4186732"/>
            <a:ext cx="2090951" cy="977462"/>
            <a:chOff x="1598433" y="4130566"/>
            <a:chExt cx="2090951" cy="977462"/>
          </a:xfrm>
        </p:grpSpPr>
        <p:sp>
          <p:nvSpPr>
            <p:cNvPr id="134" name="矩形 133"/>
            <p:cNvSpPr/>
            <p:nvPr/>
          </p:nvSpPr>
          <p:spPr>
            <a:xfrm>
              <a:off x="1598433" y="4130566"/>
              <a:ext cx="2090951" cy="977462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椭圆 134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5" name="椭圆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椭圆 135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6" name="椭圆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椭圆 136"/>
                <p:cNvSpPr/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7" name="椭圆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直接箭头连接符 137"/>
            <p:cNvCxnSpPr>
              <a:stCxn id="135" idx="6"/>
              <a:endCxn id="13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9" name="直接箭头连接符 138"/>
            <p:cNvCxnSpPr>
              <a:stCxn id="136" idx="6"/>
              <a:endCxn id="13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0" name="弧形 13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弧形 14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弧形 14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43" name="直接箭头连接符 142"/>
          <p:cNvCxnSpPr>
            <a:stCxn id="114" idx="2"/>
          </p:cNvCxnSpPr>
          <p:nvPr/>
        </p:nvCxnSpPr>
        <p:spPr>
          <a:xfrm>
            <a:off x="2017987" y="3748314"/>
            <a:ext cx="523" cy="43841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44" name="组合 143"/>
          <p:cNvGrpSpPr/>
          <p:nvPr/>
        </p:nvGrpSpPr>
        <p:grpSpPr>
          <a:xfrm>
            <a:off x="9414304" y="4193808"/>
            <a:ext cx="1970209" cy="977462"/>
            <a:chOff x="1647634" y="4130566"/>
            <a:chExt cx="1970209" cy="977462"/>
          </a:xfrm>
        </p:grpSpPr>
        <p:sp>
          <p:nvSpPr>
            <p:cNvPr id="145" name="矩形 144"/>
            <p:cNvSpPr/>
            <p:nvPr/>
          </p:nvSpPr>
          <p:spPr>
            <a:xfrm>
              <a:off x="1647634" y="4130566"/>
              <a:ext cx="1970209" cy="977462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椭圆 145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3" name="椭圆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椭圆 146"/>
                <p:cNvSpPr/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4" name="椭圆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796" y="4524706"/>
                  <a:ext cx="411259" cy="40990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椭圆 147"/>
                <p:cNvSpPr/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CN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5" name="椭圆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250" y="4524704"/>
                  <a:ext cx="411259" cy="40990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直接箭头连接符 148"/>
            <p:cNvCxnSpPr>
              <a:stCxn id="146" idx="6"/>
              <a:endCxn id="14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0" name="直接箭头连接符 149"/>
            <p:cNvCxnSpPr>
              <a:stCxn id="147" idx="6"/>
              <a:endCxn id="14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1" name="弧形 15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弧形 15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弧形 15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54" name="直接箭头连接符 153"/>
          <p:cNvCxnSpPr>
            <a:stCxn id="123" idx="2"/>
          </p:cNvCxnSpPr>
          <p:nvPr/>
        </p:nvCxnSpPr>
        <p:spPr>
          <a:xfrm flipH="1">
            <a:off x="10399409" y="3744387"/>
            <a:ext cx="11365" cy="44942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5" name="文本框 154"/>
          <p:cNvSpPr txBox="1"/>
          <p:nvPr/>
        </p:nvSpPr>
        <p:spPr>
          <a:xfrm>
            <a:off x="5856321" y="4515163"/>
            <a:ext cx="179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ea typeface="等线" panose="02010600030101010101" pitchFamily="2" charset="-122"/>
              </a:rPr>
              <a:t>…</a:t>
            </a:r>
            <a:endParaRPr lang="zh-CN" altLang="en-US" sz="2800" b="1" dirty="0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5532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973034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1500536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2028038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2536483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063985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591487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118989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4626539" y="5589863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5126036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5653538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181040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6708542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216987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744489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271991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799493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9307043" y="5582427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802007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10329509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10857011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11384513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11892958" y="5593897"/>
            <a:ext cx="184151" cy="54000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179" name="直接连接符 178"/>
          <p:cNvCxnSpPr>
            <a:stCxn id="135" idx="3"/>
            <a:endCxn id="156" idx="0"/>
          </p:cNvCxnSpPr>
          <p:nvPr/>
        </p:nvCxnSpPr>
        <p:spPr>
          <a:xfrm flipH="1">
            <a:off x="537608" y="4930747"/>
            <a:ext cx="647148" cy="65911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0" name="直接连接符 179"/>
          <p:cNvCxnSpPr>
            <a:stCxn id="135" idx="4"/>
            <a:endCxn id="157" idx="0"/>
          </p:cNvCxnSpPr>
          <p:nvPr/>
        </p:nvCxnSpPr>
        <p:spPr>
          <a:xfrm flipH="1">
            <a:off x="1065110" y="4990776"/>
            <a:ext cx="265049" cy="59908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1" name="直接连接符 180"/>
          <p:cNvCxnSpPr>
            <a:stCxn id="136" idx="3"/>
            <a:endCxn id="158" idx="0"/>
          </p:cNvCxnSpPr>
          <p:nvPr/>
        </p:nvCxnSpPr>
        <p:spPr>
          <a:xfrm flipH="1">
            <a:off x="1592612" y="4930746"/>
            <a:ext cx="226012" cy="65911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2" name="直接连接符 181"/>
          <p:cNvCxnSpPr>
            <a:stCxn id="136" idx="4"/>
            <a:endCxn id="159" idx="0"/>
          </p:cNvCxnSpPr>
          <p:nvPr/>
        </p:nvCxnSpPr>
        <p:spPr>
          <a:xfrm>
            <a:off x="1964027" y="4990775"/>
            <a:ext cx="156087" cy="59908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3" name="直接连接符 182"/>
          <p:cNvCxnSpPr>
            <a:stCxn id="136" idx="5"/>
            <a:endCxn id="160" idx="0"/>
          </p:cNvCxnSpPr>
          <p:nvPr/>
        </p:nvCxnSpPr>
        <p:spPr>
          <a:xfrm>
            <a:off x="2109429" y="4930746"/>
            <a:ext cx="519130" cy="65911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4" name="直接连接符 183"/>
          <p:cNvCxnSpPr>
            <a:stCxn id="137" idx="4"/>
            <a:endCxn id="161" idx="0"/>
          </p:cNvCxnSpPr>
          <p:nvPr/>
        </p:nvCxnSpPr>
        <p:spPr>
          <a:xfrm>
            <a:off x="2618481" y="4990773"/>
            <a:ext cx="537580" cy="59909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5" name="直接连接符 184"/>
          <p:cNvCxnSpPr>
            <a:stCxn id="137" idx="5"/>
            <a:endCxn id="162" idx="0"/>
          </p:cNvCxnSpPr>
          <p:nvPr/>
        </p:nvCxnSpPr>
        <p:spPr>
          <a:xfrm>
            <a:off x="2763883" y="4930744"/>
            <a:ext cx="919680" cy="65911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6" name="直接连接符 185"/>
          <p:cNvCxnSpPr>
            <a:stCxn id="146" idx="3"/>
            <a:endCxn id="172" idx="0"/>
          </p:cNvCxnSpPr>
          <p:nvPr/>
        </p:nvCxnSpPr>
        <p:spPr>
          <a:xfrm flipH="1">
            <a:off x="8891569" y="4937823"/>
            <a:ext cx="685256" cy="6446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7" name="直接连接符 186"/>
          <p:cNvCxnSpPr>
            <a:stCxn id="148" idx="5"/>
            <a:endCxn id="178" idx="0"/>
          </p:cNvCxnSpPr>
          <p:nvPr/>
        </p:nvCxnSpPr>
        <p:spPr>
          <a:xfrm>
            <a:off x="11155952" y="4937820"/>
            <a:ext cx="829082" cy="6560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8" name="直接连接符 187"/>
          <p:cNvCxnSpPr>
            <a:stCxn id="148" idx="4"/>
            <a:endCxn id="177" idx="0"/>
          </p:cNvCxnSpPr>
          <p:nvPr/>
        </p:nvCxnSpPr>
        <p:spPr>
          <a:xfrm>
            <a:off x="11010550" y="4997849"/>
            <a:ext cx="466039" cy="59604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89" name="直接连接符 188"/>
          <p:cNvCxnSpPr>
            <a:stCxn id="147" idx="5"/>
            <a:endCxn id="176" idx="0"/>
          </p:cNvCxnSpPr>
          <p:nvPr/>
        </p:nvCxnSpPr>
        <p:spPr>
          <a:xfrm>
            <a:off x="10501498" y="4937822"/>
            <a:ext cx="447589" cy="6560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0" name="直接连接符 189"/>
          <p:cNvCxnSpPr>
            <a:stCxn id="147" idx="4"/>
            <a:endCxn id="175" idx="0"/>
          </p:cNvCxnSpPr>
          <p:nvPr/>
        </p:nvCxnSpPr>
        <p:spPr>
          <a:xfrm>
            <a:off x="10356096" y="4997851"/>
            <a:ext cx="65489" cy="59604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1" name="直接连接符 190"/>
          <p:cNvCxnSpPr>
            <a:stCxn id="147" idx="3"/>
          </p:cNvCxnSpPr>
          <p:nvPr/>
        </p:nvCxnSpPr>
        <p:spPr>
          <a:xfrm flipH="1">
            <a:off x="9956245" y="4937822"/>
            <a:ext cx="254448" cy="64460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92" name="直接连接符 191"/>
          <p:cNvCxnSpPr>
            <a:stCxn id="146" idx="4"/>
            <a:endCxn id="173" idx="0"/>
          </p:cNvCxnSpPr>
          <p:nvPr/>
        </p:nvCxnSpPr>
        <p:spPr>
          <a:xfrm flipH="1">
            <a:off x="9399119" y="4997852"/>
            <a:ext cx="323109" cy="584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5565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Reconstruct path along pointers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1714190" y="2393394"/>
            <a:ext cx="8763619" cy="32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4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FF0000"/>
                </a:solidFill>
              </a:rPr>
              <a:t>Question</a:t>
            </a:r>
          </a:p>
          <a:p>
            <a:r>
              <a:rPr lang="en-US" dirty="0"/>
              <a:t>What did his mood curve look like most likely that week?</a:t>
            </a:r>
          </a:p>
          <a:p>
            <a:endParaRPr lang="en-US" dirty="0"/>
          </a:p>
          <a:p>
            <a:r>
              <a:rPr lang="en-US" cap="small" dirty="0">
                <a:solidFill>
                  <a:srgbClr val="FF0000"/>
                </a:solidFill>
              </a:rPr>
              <a:t>Answer</a:t>
            </a:r>
          </a:p>
          <a:p>
            <a:r>
              <a:rPr lang="en-US" dirty="0"/>
              <a:t>Most probable mood curve: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11/14/2022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61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812215" y="3579108"/>
          <a:ext cx="86198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37">
                  <a:extLst>
                    <a:ext uri="{9D8B030D-6E8A-4147-A177-3AD203B41FA5}">
                      <a16:colId xmlns:a16="http://schemas.microsoft.com/office/drawing/2014/main" val="292932253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8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65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HMM for ASR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Likelihood computation (forward algorithm)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403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Training: Baum-Welch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Goal: Efficiently estimate the parameters of an HMM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 from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and known HMM topology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r>
                  <a:rPr lang="en-US" altLang="zh-CN" dirty="0"/>
                  <a:t>Parameters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altLang="zh-CN" dirty="0"/>
                  <a:t>: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fr-FR" altLang="zh-CN" dirty="0"/>
                  <a:t>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fr-FR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Maximum likelihood training: find the parameters that maximize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 r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63</a:t>
            </a:fld>
            <a:endParaRPr lang="en-US" altLang="zh-TW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EDBA94-A4B5-4A6B-B2E9-F694A6833CFD}"/>
              </a:ext>
            </a:extLst>
          </p:cNvPr>
          <p:cNvGrpSpPr/>
          <p:nvPr/>
        </p:nvGrpSpPr>
        <p:grpSpPr>
          <a:xfrm>
            <a:off x="4729018" y="5527962"/>
            <a:ext cx="1925782" cy="669637"/>
            <a:chOff x="4239491" y="5467926"/>
            <a:chExt cx="1925782" cy="669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/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blipFill>
                  <a:blip r:embed="rId4"/>
                  <a:stretch>
                    <a:fillRect l="-2830" r="-8019" b="-151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6E2FAB-D4DF-43ED-9AE5-A3A4C86E49DA}"/>
                </a:ext>
              </a:extLst>
            </p:cNvPr>
            <p:cNvSpPr/>
            <p:nvPr/>
          </p:nvSpPr>
          <p:spPr>
            <a:xfrm>
              <a:off x="4239491" y="5467926"/>
              <a:ext cx="1925782" cy="6696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E56B13-4E9F-41F2-B682-063407CDF321}"/>
                  </a:ext>
                </a:extLst>
              </p:cNvPr>
              <p:cNvSpPr txBox="1"/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FE56B13-4E9F-41F2-B682-063407CDF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blipFill>
                <a:blip r:embed="rId5"/>
                <a:stretch>
                  <a:fillRect l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5993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Pre-requisite: </a:t>
            </a:r>
            <a:r>
              <a:rPr lang="en-US" altLang="zh-CN" dirty="0"/>
              <a:t>M</a:t>
            </a:r>
            <a:r>
              <a:rPr lang="en-US" dirty="0"/>
              <a:t>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/>
                  <a:t>Let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 be the set containing all the samples from class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. Suppose these samples are independent and identically distributed (</a:t>
                </a:r>
                <a:r>
                  <a:rPr lang="en-US" dirty="0" err="1"/>
                  <a:t>i.i.d</a:t>
                </a:r>
                <a:r>
                  <a:rPr lang="en-US" dirty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73943" y="3784662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43" y="3784662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24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35027" y="4088989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27" y="4088989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If the probability density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is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72001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8243247" y="4322435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Training: Baum-Welch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Goal: Efficiently estimate the parameters of an HMM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 from an observation sequence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and known HMM topology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: </a:t>
                </a:r>
              </a:p>
              <a:p>
                <a:r>
                  <a:rPr lang="en-US" altLang="zh-CN" dirty="0"/>
                  <a:t>Parameters </a:t>
                </a:r>
                <a14:m>
                  <m:oMath xmlns:m="http://schemas.openxmlformats.org/officeDocument/2006/math"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altLang="zh-CN" dirty="0"/>
                  <a:t>: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fr-FR" altLang="zh-CN" dirty="0"/>
                  <a:t>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fr-FR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Maximum likelihood training: find the parameters that maximize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65" y="3822700"/>
                <a:ext cx="3372077" cy="1313629"/>
              </a:xfrm>
              <a:prstGeom prst="rect">
                <a:avLst/>
              </a:prstGeom>
              <a:blipFill>
                <a:blip r:embed="rId3"/>
                <a:stretch>
                  <a:fillRect l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67</a:t>
            </a:fld>
            <a:endParaRPr lang="en-US" altLang="zh-TW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EDBA94-A4B5-4A6B-B2E9-F694A6833CFD}"/>
              </a:ext>
            </a:extLst>
          </p:cNvPr>
          <p:cNvGrpSpPr/>
          <p:nvPr/>
        </p:nvGrpSpPr>
        <p:grpSpPr>
          <a:xfrm>
            <a:off x="4729018" y="5527962"/>
            <a:ext cx="1925782" cy="669637"/>
            <a:chOff x="4239491" y="5467926"/>
            <a:chExt cx="1925782" cy="669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/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3462F741-0EBB-45E1-93DA-A39D7ECFE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2800" y="5529142"/>
                  <a:ext cx="1296509" cy="483209"/>
                </a:xfrm>
                <a:prstGeom prst="rect">
                  <a:avLst/>
                </a:prstGeom>
                <a:blipFill>
                  <a:blip r:embed="rId4"/>
                  <a:stretch>
                    <a:fillRect l="-2830" r="-8019" b="-151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6E2FAB-D4DF-43ED-9AE5-A3A4C86E49DA}"/>
                </a:ext>
              </a:extLst>
            </p:cNvPr>
            <p:cNvSpPr/>
            <p:nvPr/>
          </p:nvSpPr>
          <p:spPr>
            <a:xfrm>
              <a:off x="4239491" y="5467926"/>
              <a:ext cx="1925782" cy="6696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D698FE-25FE-400E-B564-07D08B32ED28}"/>
                  </a:ext>
                </a:extLst>
              </p:cNvPr>
              <p:cNvSpPr/>
              <p:nvPr/>
            </p:nvSpPr>
            <p:spPr>
              <a:xfrm>
                <a:off x="7846619" y="4159852"/>
                <a:ext cx="3384965" cy="103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𝒬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7D698FE-25FE-400E-B564-07D08B32E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619" y="4159852"/>
                <a:ext cx="3384965" cy="1036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7AEEB6-B1FF-4DCF-8E68-B5C60AD95C22}"/>
                  </a:ext>
                </a:extLst>
              </p:cNvPr>
              <p:cNvSpPr/>
              <p:nvPr/>
            </p:nvSpPr>
            <p:spPr>
              <a:xfrm>
                <a:off x="322208" y="4492239"/>
                <a:ext cx="4023174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But likelihood doesn’t factorize since observations not </a:t>
                </a:r>
                <a:r>
                  <a:rPr lang="en-US" altLang="zh-CN" sz="2400" dirty="0" err="1">
                    <a:solidFill>
                      <a:srgbClr val="FF0000"/>
                    </a:solidFill>
                  </a:rPr>
                  <a:t>i.i.d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altLang="zh-CN" sz="2400" dirty="0"/>
                  <a:t>hidden variables – state sequence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27AEEB6-B1FF-4DCF-8E68-B5C60AD95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08" y="4492239"/>
                <a:ext cx="4023174" cy="1723549"/>
              </a:xfrm>
              <a:prstGeom prst="rect">
                <a:avLst/>
              </a:prstGeom>
              <a:blipFill>
                <a:blip r:embed="rId6"/>
                <a:stretch>
                  <a:fillRect l="-2424" t="-2827" r="-3636" b="-7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The expected value of a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zh-CN" dirty="0"/>
                  <a:t>Let </a:t>
                </a:r>
                <a14:m>
                  <m:oMath xmlns:m="http://schemas.openxmlformats.org/officeDocument/2006/math"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zh-CN" dirty="0"/>
                  <a:t> be a random variable whose PDF is 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dirty="0"/>
                  <a:t>, and </a:t>
                </a:r>
                <a14:m>
                  <m:oMath xmlns:m="http://schemas.openxmlformats.org/officeDocument/2006/math"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zh-CN" dirty="0"/>
                  <a:t> a function of random variable </a:t>
                </a:r>
                <a14:m>
                  <m:oMath xmlns:m="http://schemas.openxmlformats.org/officeDocument/2006/math">
                    <m:r>
                      <a:rPr lang="zh-CN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zh-CN" dirty="0"/>
                  <a:t>. </a:t>
                </a:r>
                <a:endParaRPr lang="en-US" altLang="zh-CN" dirty="0"/>
              </a:p>
              <a:p>
                <a:r>
                  <a:rPr lang="en-US" altLang="zh-CN" dirty="0"/>
                  <a:t>The expected value of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85645" y="2350885"/>
                <a:ext cx="5672963" cy="955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45" y="2350885"/>
                <a:ext cx="5672963" cy="955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628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Jensen’s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Finite Form: Suppose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a real  concave function,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in its domain, and positive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Jensen’s inequality can be stated as:</a:t>
                </a:r>
              </a:p>
              <a:p>
                <a:pPr algn="ctr"/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with equality holding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an affine function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49345" y="6365191"/>
            <a:ext cx="984019" cy="365125"/>
          </a:xfrm>
        </p:spPr>
        <p:txBody>
          <a:bodyPr/>
          <a:lstStyle/>
          <a:p>
            <a:fld id="{0E6D59EA-74EB-4426-9363-A4C6AA2DED66}" type="slidenum">
              <a:rPr lang="en-US" smtClean="0"/>
              <a:t>69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2273" b="-1883"/>
          <a:stretch/>
        </p:blipFill>
        <p:spPr>
          <a:xfrm>
            <a:off x="6208393" y="3405349"/>
            <a:ext cx="4422579" cy="3452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594800" y="4205608"/>
                <a:ext cx="1950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800" y="4205608"/>
                <a:ext cx="1950021" cy="276999"/>
              </a:xfrm>
              <a:prstGeom prst="rect">
                <a:avLst/>
              </a:prstGeom>
              <a:blipFill>
                <a:blip r:embed="rId5"/>
                <a:stretch>
                  <a:fillRect l="-3750" t="-2222" r="-4063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317957" y="5449548"/>
                <a:ext cx="2271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957" y="5449548"/>
                <a:ext cx="2271006" cy="276999"/>
              </a:xfrm>
              <a:prstGeom prst="rect">
                <a:avLst/>
              </a:prstGeom>
              <a:blipFill>
                <a:blip r:embed="rId6"/>
                <a:stretch>
                  <a:fillRect l="-3217" t="-2222" r="-321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 flipV="1">
            <a:off x="7208860" y="4577264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698060" y="5499147"/>
            <a:ext cx="0" cy="9244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06378" y="4577264"/>
            <a:ext cx="2489200" cy="9218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910660" y="4551797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274063" y="5837318"/>
                <a:ext cx="3071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 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63" y="5837318"/>
                <a:ext cx="3071675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683277" y="1976060"/>
                <a:ext cx="346755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277" y="1976060"/>
                <a:ext cx="3467551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1974047" y="3524642"/>
            <a:ext cx="4272455" cy="20200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2100171" y="3598435"/>
                <a:ext cx="4028192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CN" sz="2000" dirty="0">
                    <a:cs typeface="Arial" panose="020B0604020202020204" pitchFamily="34" charset="0"/>
                  </a:rPr>
                  <a:t>If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is affine, there is an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000" dirty="0">
                    <a:cs typeface="Arial" panose="020B0604020202020204" pitchFamily="34" charset="0"/>
                  </a:rPr>
                  <a:t> and a vector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such that:</a:t>
                </a:r>
              </a:p>
              <a:p>
                <a:pPr algn="ctr"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cs typeface="Arial" panose="020B060402020202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sz="2000" dirty="0"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71" y="3598435"/>
                <a:ext cx="4028192" cy="1862048"/>
              </a:xfrm>
              <a:prstGeom prst="rect">
                <a:avLst/>
              </a:prstGeom>
              <a:blipFill>
                <a:blip r:embed="rId9"/>
                <a:stretch>
                  <a:fillRect l="-1667" t="-1634" r="-1667" b="-4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0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 to HMMs: Hidden Markov models</a:t>
            </a:r>
          </a:p>
          <a:p>
            <a:r>
              <a:rPr lang="en-US" altLang="zh-CN" dirty="0"/>
              <a:t>HMM for ASR</a:t>
            </a:r>
          </a:p>
          <a:p>
            <a:pPr lvl="1"/>
            <a:r>
              <a:rPr lang="en-US" altLang="zh-CN" dirty="0"/>
              <a:t>Likelihood computation (forward algorithm)</a:t>
            </a:r>
          </a:p>
          <a:p>
            <a:pPr lvl="1"/>
            <a:r>
              <a:rPr lang="en-US" altLang="zh-CN" dirty="0"/>
              <a:t>Finding the most probable state sequence (Viterbi algorithm) </a:t>
            </a:r>
          </a:p>
          <a:p>
            <a:pPr lvl="1"/>
            <a:r>
              <a:rPr lang="en-US" altLang="zh-CN" dirty="0"/>
              <a:t>Estimating the parameters (forward-backward and EM algorithms)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141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Jensen’s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concave, then for all probability measures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 we have that: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with equality holding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an affine function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70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974287" y="3747263"/>
            <a:ext cx="160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Illustration: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95" y="2822022"/>
            <a:ext cx="4422579" cy="3466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547502" y="3701097"/>
                <a:ext cx="1950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502" y="3701097"/>
                <a:ext cx="1950021" cy="276999"/>
              </a:xfrm>
              <a:prstGeom prst="rect">
                <a:avLst/>
              </a:prstGeom>
              <a:blipFill>
                <a:blip r:embed="rId4"/>
                <a:stretch>
                  <a:fillRect l="-3750" t="-2174" r="-4063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270659" y="4945037"/>
                <a:ext cx="2271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59" y="4945037"/>
                <a:ext cx="2271006" cy="276999"/>
              </a:xfrm>
              <a:prstGeom prst="rect">
                <a:avLst/>
              </a:prstGeom>
              <a:blipFill>
                <a:blip r:embed="rId5"/>
                <a:stretch>
                  <a:fillRect l="-3226" t="-2174" r="-3495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 flipV="1">
            <a:off x="7161562" y="4072753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650762" y="4994636"/>
            <a:ext cx="0" cy="9244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159080" y="4072753"/>
            <a:ext cx="2489200" cy="9218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863362" y="4047286"/>
            <a:ext cx="0" cy="184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869712" y="5844403"/>
            <a:ext cx="0" cy="4925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826266" y="6100096"/>
                <a:ext cx="2484333" cy="363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 =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266" y="6100096"/>
                <a:ext cx="2484333" cy="363305"/>
              </a:xfrm>
              <a:prstGeom prst="rect">
                <a:avLst/>
              </a:prstGeom>
              <a:blipFill>
                <a:blip r:embed="rId6"/>
                <a:stretch>
                  <a:fillRect b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892663" y="4275163"/>
                <a:ext cx="278428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63" y="4275163"/>
                <a:ext cx="2784288" cy="830997"/>
              </a:xfrm>
              <a:prstGeom prst="rect">
                <a:avLst/>
              </a:prstGeom>
              <a:blipFill>
                <a:blip r:embed="rId7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6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there are latent variables, the set of which is denoted by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, in samples, how to estimate parameters in a generative model?</a:t>
                </a:r>
              </a:p>
              <a:p>
                <a:r>
                  <a:rPr lang="en-US" altLang="zh-CN" dirty="0"/>
                  <a:t>The objective function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Example: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observed)</a:t>
                </a:r>
              </a:p>
              <a:p>
                <a:r>
                  <a:rPr lang="en-US" altLang="zh-CN" dirty="0"/>
                  <a:t>Find maximum likelihood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437648" y="2244459"/>
                <a:ext cx="3398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48" y="2244459"/>
                <a:ext cx="3398943" cy="369332"/>
              </a:xfrm>
              <a:prstGeom prst="rect">
                <a:avLst/>
              </a:prstGeom>
              <a:blipFill>
                <a:blip r:embed="rId3"/>
                <a:stretch>
                  <a:fillRect l="-1792" r="-2509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404445" y="3105174"/>
                <a:ext cx="3802323" cy="189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=1~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=2~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45" y="3105174"/>
                <a:ext cx="3802323" cy="1891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059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basic idea: 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 were known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two easy-to-solve separate ML problems</a:t>
                </a:r>
              </a:p>
              <a:p>
                <a:r>
                  <a:rPr lang="en-US" altLang="zh-CN" dirty="0"/>
                  <a:t>EM iterates over</a:t>
                </a:r>
              </a:p>
              <a:p>
                <a:pPr lvl="1"/>
                <a:r>
                  <a:rPr lang="en-US" altLang="zh-CN" b="1" dirty="0"/>
                  <a:t>E-step</a:t>
                </a:r>
                <a:r>
                  <a:rPr lang="en-US" altLang="zh-CN" dirty="0"/>
                  <a:t>: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fill in missing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according to what is most likely given the current model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1" dirty="0"/>
                  <a:t>M-step</a:t>
                </a:r>
                <a:r>
                  <a:rPr lang="en-US" altLang="zh-CN" dirty="0"/>
                  <a:t>: run ML for completed data, which gives new model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7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EM solves a Maximum Likelihood problem of the form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/>
                  <a:t>: parameters of the probabilistic model we try to find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: unobserved variables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: observed variables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7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37372" y="1292769"/>
                <a:ext cx="3119637" cy="862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72" y="1292769"/>
                <a:ext cx="3119637" cy="86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998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111830" y="955392"/>
                <a:ext cx="7287893" cy="509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≥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−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30" y="955392"/>
                <a:ext cx="7287893" cy="5094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111830" y="4210457"/>
            <a:ext cx="288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Jensen’s Inequality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96918" y="3611702"/>
            <a:ext cx="536028" cy="582989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4288640" y="3903196"/>
            <a:ext cx="708278" cy="3072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83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Pre-requisite: EM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dirty="0"/>
              </a:p>
              <a:p>
                <a:r>
                  <a:rPr lang="en-US" altLang="zh-CN" dirty="0"/>
                  <a:t>Jensen’s Inequality: equality holds when                                             is an affine function</a:t>
                </a:r>
              </a:p>
              <a:p>
                <a:r>
                  <a:rPr lang="en-US" altLang="zh-CN" dirty="0"/>
                  <a:t>This is achieved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r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Pattern recognition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05847" y="2169623"/>
                <a:ext cx="2713692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47" y="2169623"/>
                <a:ext cx="2713692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82981" y="796833"/>
                <a:ext cx="10278291" cy="88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1" y="796833"/>
                <a:ext cx="10278291" cy="883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7">
            <a:extLst>
              <a:ext uri="{FF2B5EF4-FFF2-40B4-BE49-F238E27FC236}">
                <a16:creationId xmlns:a16="http://schemas.microsoft.com/office/drawing/2014/main" id="{726EEE2F-AA2E-46A5-AE2C-F54B9B9F6CB4}"/>
              </a:ext>
            </a:extLst>
          </p:cNvPr>
          <p:cNvSpPr/>
          <p:nvPr/>
        </p:nvSpPr>
        <p:spPr>
          <a:xfrm>
            <a:off x="2018277" y="4156370"/>
            <a:ext cx="8492639" cy="2258291"/>
          </a:xfrm>
          <a:prstGeom prst="roundRect">
            <a:avLst>
              <a:gd name="adj" fmla="val 11557"/>
            </a:avLst>
          </a:prstGeom>
          <a:solidFill>
            <a:srgbClr val="FBE6C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B1DD66-8FAB-47BD-8736-B5A8011BF79F}"/>
                  </a:ext>
                </a:extLst>
              </p:cNvPr>
              <p:cNvSpPr txBox="1"/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 Iterate</a:t>
                </a: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Compute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altLang="zh-CN" sz="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5B1DD66-8FAB-47BD-8736-B5A8011B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73" y="4387641"/>
                <a:ext cx="7985646" cy="1795748"/>
              </a:xfrm>
              <a:prstGeom prst="rect">
                <a:avLst/>
              </a:prstGeom>
              <a:blipFill>
                <a:blip r:embed="rId5"/>
                <a:stretch>
                  <a:fillRect l="-76" t="-4762"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61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 in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5764810" cy="5444238"/>
              </a:xfrm>
            </p:spPr>
            <p:txBody>
              <a:bodyPr/>
              <a:lstStyle/>
              <a:p>
                <a:r>
                  <a:rPr lang="en-US" altLang="zh-CN" dirty="0"/>
                  <a:t>If we have some initial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and we want to find new parameters to maximize the likelihood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𝑀𝐿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then we can instead maximize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5764810" cy="5444238"/>
              </a:xfrm>
              <a:blipFill>
                <a:blip r:embed="rId2"/>
                <a:stretch>
                  <a:fillRect l="-1693" t="-1568" r="-3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773579" y="3546770"/>
            <a:ext cx="8492639" cy="2258291"/>
            <a:chOff x="2881745" y="2687782"/>
            <a:chExt cx="7018717" cy="2258291"/>
          </a:xfrm>
        </p:grpSpPr>
        <p:sp>
          <p:nvSpPr>
            <p:cNvPr id="8" name="圆角矩形 7"/>
            <p:cNvSpPr/>
            <p:nvPr/>
          </p:nvSpPr>
          <p:spPr>
            <a:xfrm>
              <a:off x="2881745" y="2687782"/>
              <a:ext cx="7018717" cy="2258291"/>
            </a:xfrm>
            <a:prstGeom prst="roundRect">
              <a:avLst>
                <a:gd name="adj" fmla="val 11557"/>
              </a:avLst>
            </a:prstGeom>
            <a:solidFill>
              <a:srgbClr val="FBE6C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82833" y="2911964"/>
              <a:ext cx="653222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4250" indent="-984250"/>
              <a:r>
                <a:rPr lang="en-US" altLang="zh-CN" sz="2400" dirty="0">
                  <a:solidFill>
                    <a:srgbClr val="0070C0"/>
                  </a:solidFill>
                </a:rPr>
                <a:t>E-step</a:t>
              </a:r>
              <a:r>
                <a:rPr lang="en-US" altLang="zh-CN" sz="2400" dirty="0"/>
                <a:t>	estimate the state occupation probabilities given the current parameters (Expectation) </a:t>
              </a:r>
            </a:p>
            <a:p>
              <a:pPr marL="984250" indent="-984250"/>
              <a:r>
                <a:rPr lang="en-US" altLang="zh-CN" sz="2400" dirty="0">
                  <a:solidFill>
                    <a:srgbClr val="0070C0"/>
                  </a:solidFill>
                </a:rPr>
                <a:t>M-step</a:t>
              </a:r>
              <a:r>
                <a:rPr lang="en-US" altLang="zh-CN" sz="2400" dirty="0"/>
                <a:t>	re-estimate the HMM parameters based on the estimated state occupation probabilities (Maximization) 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653923" y="2257324"/>
                <a:ext cx="3624775" cy="934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23" y="2257324"/>
                <a:ext cx="3624775" cy="934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76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88AD76-E1EE-439B-A1D7-ADE82D91A9D4}"/>
                  </a:ext>
                </a:extLst>
              </p:cNvPr>
              <p:cNvSpPr txBox="1"/>
              <p:nvPr/>
            </p:nvSpPr>
            <p:spPr>
              <a:xfrm>
                <a:off x="6738424" y="219288"/>
                <a:ext cx="5346251" cy="1413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</a:t>
                </a:r>
              </a:p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0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0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88AD76-E1EE-439B-A1D7-ADE82D91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24" y="219288"/>
                <a:ext cx="5346251" cy="1413464"/>
              </a:xfrm>
              <a:prstGeom prst="rect">
                <a:avLst/>
              </a:prstGeom>
              <a:blipFill>
                <a:blip r:embed="rId4"/>
                <a:stretch>
                  <a:fillRect t="-379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9571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 in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Application of EM algorithm to HMMs is called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Baum-Welch algorithm</a:t>
                </a:r>
              </a:p>
              <a:p>
                <a:pPr lvl="1"/>
                <a:r>
                  <a:rPr lang="en-US" altLang="zh-CN" dirty="0"/>
                  <a:t>E-step – Fix parameters, find states expectation (Forward and Backward algorithm)</a:t>
                </a:r>
              </a:p>
              <a:p>
                <a:pPr lvl="1"/>
                <a:r>
                  <a:rPr lang="en-US" altLang="zh-CN" dirty="0"/>
                  <a:t>M-step – Fix expected states, update parameters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In the initial phase, the content of the parameters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 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 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zh-CN" b="1" dirty="0"/>
                  <a:t> </a:t>
                </a:r>
                <a:r>
                  <a:rPr lang="en-US" altLang="zh-CN" dirty="0"/>
                  <a:t>are initialized, and it could be done randomly if there is no prior knowledge about them.</a:t>
                </a:r>
                <a:endParaRPr lang="zh-CN" altLang="en-US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State occupation probability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is the probability that the system is at state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given the sequence of observations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algn="ctr"/>
                <a:endParaRPr lang="en-US" altLang="zh-CN" sz="6000" dirty="0"/>
              </a:p>
              <a:p>
                <a:r>
                  <a:rPr lang="en-US" altLang="zh-CN" dirty="0"/>
                  <a:t>We can use this for an iterative algorithm for HMM training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2" t="-1568" r="-912" b="-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9BE19AB-990B-4902-98A7-4511C85E7DA7}"/>
                  </a:ext>
                </a:extLst>
              </p:cNvPr>
              <p:cNvSpPr/>
              <p:nvPr/>
            </p:nvSpPr>
            <p:spPr>
              <a:xfrm>
                <a:off x="2274184" y="4717828"/>
                <a:ext cx="7643631" cy="871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9BE19AB-990B-4902-98A7-4511C85E7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84" y="4717828"/>
                <a:ext cx="7643631" cy="871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BA5393-9B30-42FE-8F6D-F757E8BD0106}"/>
                  </a:ext>
                </a:extLst>
              </p:cNvPr>
              <p:cNvSpPr txBox="1"/>
              <p:nvPr/>
            </p:nvSpPr>
            <p:spPr>
              <a:xfrm>
                <a:off x="6738424" y="219288"/>
                <a:ext cx="5346251" cy="14134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EM Algorithm:</a:t>
                </a:r>
              </a:p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1. E-step: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91440" indent="-91440">
                  <a:lnSpc>
                    <a:spcPct val="90000"/>
                  </a:lnSpc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 M-step: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0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0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/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BA5393-9B30-42FE-8F6D-F757E8BD0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24" y="219288"/>
                <a:ext cx="5346251" cy="1413464"/>
              </a:xfrm>
              <a:prstGeom prst="rect">
                <a:avLst/>
              </a:prstGeom>
              <a:blipFill>
                <a:blip r:embed="rId5"/>
                <a:stretch>
                  <a:fillRect t="-379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2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 algorithm in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/>
                  <a:t>Application of EM algorithm to HMMs is called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Baum-Welch algorithm</a:t>
                </a:r>
              </a:p>
              <a:p>
                <a:pPr lvl="1"/>
                <a:r>
                  <a:rPr lang="en-US" altLang="zh-CN" dirty="0"/>
                  <a:t>E-step – Fix parameters, find states expectation (Forward and Backward algorithm)</a:t>
                </a:r>
              </a:p>
              <a:p>
                <a:pPr lvl="1"/>
                <a:r>
                  <a:rPr lang="en-US" altLang="zh-CN" dirty="0"/>
                  <a:t>M-step – Fix expected states, update parameters</a:t>
                </a:r>
              </a:p>
              <a:p>
                <a:r>
                  <a:rPr lang="en-US" altLang="zh-CN" dirty="0"/>
                  <a:t>Remember we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dirty="0"/>
                  <a:t> 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Forward probability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We need something for the second part: mirror image of the “forward procedure”, called “backward procedure.”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(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Backward probability</a:t>
                </a:r>
                <a:r>
                  <a:rPr lang="en-US" altLang="zh-CN" dirty="0"/>
                  <a:t>)</a:t>
                </a:r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          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          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67" t="-1568" b="-4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D0B4B3-BA31-4E6D-9E65-D96441DB27D4}"/>
                  </a:ext>
                </a:extLst>
              </p:cNvPr>
              <p:cNvSpPr/>
              <p:nvPr/>
            </p:nvSpPr>
            <p:spPr>
              <a:xfrm>
                <a:off x="8658336" y="3582010"/>
                <a:ext cx="2515817" cy="2768194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7D0B4B3-BA31-4E6D-9E65-D96441DB2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336" y="3582010"/>
                <a:ext cx="2515817" cy="2768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EAA31-C591-4F6D-9BF9-1BEFBFEA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 step: Forward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D03772-2FAC-422C-AD23-D3EC3582E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Estimate the state occupation probabilities given the current parameters (Expectation) </a:t>
                </a:r>
              </a:p>
              <a:p>
                <a:r>
                  <a:rPr lang="en-US" altLang="zh-CN" dirty="0"/>
                  <a:t>Determine the likelihood of an observation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being generated by a known HMM topology,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for all state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time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using dynamic programming:</a:t>
                </a:r>
              </a:p>
              <a:p>
                <a:pPr marL="538163" lvl="1" indent="-449263"/>
                <a:r>
                  <a:rPr lang="en-US" altLang="zh-CN" dirty="0"/>
                  <a:t>Initialization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538163" lvl="1" indent="-449263"/>
                <a:r>
                  <a:rPr lang="en-US" altLang="zh-CN" dirty="0"/>
                  <a:t>Iteration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marL="538163" lvl="1" indent="-449263"/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D03772-2FAC-422C-AD23-D3EC3582E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EB87F2-7C60-4CDA-BDC0-54EA3E3A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34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Hidden Markov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statistical model for time series data with a set of </a:t>
            </a:r>
            <a:r>
              <a:rPr lang="en-US" altLang="zh-CN" b="1" dirty="0"/>
              <a:t>discrete</a:t>
            </a:r>
            <a:r>
              <a:rPr lang="en-US" altLang="zh-CN" dirty="0"/>
              <a:t> states 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1,…,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dirty="0"/>
              <a:t>) (we index them by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dirty="0"/>
              <a:t> or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At each time step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the model is in a fixed state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/>
              <a:t> .</a:t>
            </a:r>
          </a:p>
          <a:p>
            <a:pPr lvl="1"/>
            <a:r>
              <a:rPr lang="en-US" altLang="zh-CN" dirty="0"/>
              <a:t>the model generates an observation,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/>
              <a:t> , according to a probability distribution that is specific to the state</a:t>
            </a:r>
          </a:p>
          <a:p>
            <a:r>
              <a:rPr lang="en-US" altLang="zh-CN" dirty="0"/>
              <a:t>We don’t actually observe which state the model is in at each time step -- hence “hidden”</a:t>
            </a:r>
          </a:p>
          <a:p>
            <a:r>
              <a:rPr lang="en-US" altLang="zh-CN" dirty="0"/>
              <a:t>Observations can be either continuous or discrete (usually the former)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6764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 step: Backward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765484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/>
                  <a:t>To estimate the state occupation probabilities it is useful to define (recursively) another set of probabilities—the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Backward probabilities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Given an HMM,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probability of future observations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These can be recursively computed (going backwards in time)</a:t>
                </a:r>
              </a:p>
              <a:p>
                <a:pPr lvl="1"/>
                <a:r>
                  <a:rPr lang="en-US" altLang="zh-CN" dirty="0"/>
                  <a:t>Initialization: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Recursion</a:t>
                </a:r>
              </a:p>
              <a:p>
                <a:pPr marL="2000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−1,…,1</m:t>
                      </m:r>
                    </m:oMath>
                  </m:oMathPara>
                </a14:m>
                <a:endParaRPr lang="en-US" altLang="zh-CN" sz="2400" dirty="0"/>
              </a:p>
              <a:p>
                <a:pPr lvl="1"/>
                <a:r>
                  <a:rPr lang="en-US" altLang="zh-CN" dirty="0"/>
                  <a:t>Termination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765484"/>
              </a:xfrm>
              <a:blipFill>
                <a:blip r:embed="rId2"/>
                <a:stretch>
                  <a:fillRect l="-912" t="-1481" b="-3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7514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 step: Backward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15867" y="1161380"/>
                <a:ext cx="7327637" cy="11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err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867" y="1161380"/>
                <a:ext cx="7327637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4059380" y="2713846"/>
            <a:ext cx="4557199" cy="3745543"/>
            <a:chOff x="4397907" y="2173520"/>
            <a:chExt cx="4142908" cy="3405040"/>
          </a:xfrm>
        </p:grpSpPr>
        <p:grpSp>
          <p:nvGrpSpPr>
            <p:cNvPr id="10" name="组合 9"/>
            <p:cNvGrpSpPr/>
            <p:nvPr/>
          </p:nvGrpSpPr>
          <p:grpSpPr>
            <a:xfrm>
              <a:off x="4397907" y="2173520"/>
              <a:ext cx="3465853" cy="3185709"/>
              <a:chOff x="2768360" y="3289001"/>
              <a:chExt cx="3465853" cy="3185709"/>
            </a:xfrm>
          </p:grpSpPr>
          <p:sp>
            <p:nvSpPr>
              <p:cNvPr id="19" name="椭圆 18"/>
              <p:cNvSpPr/>
              <p:nvPr/>
            </p:nvSpPr>
            <p:spPr>
              <a:xfrm rot="16200000">
                <a:off x="2848778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 rot="16200000">
                <a:off x="2848778" y="4870788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rot="16200000">
                <a:off x="2848778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919417" y="3816897"/>
                <a:ext cx="348031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19417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19416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68360" y="3289001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256634" y="3754383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rot="16200000">
                <a:off x="4256634" y="4870788"/>
                <a:ext cx="489310" cy="49436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 rot="16200000">
                <a:off x="4256634" y="5982875"/>
                <a:ext cx="489310" cy="49436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327273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327273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327272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5664490" y="3754383"/>
                <a:ext cx="489310" cy="494360"/>
              </a:xfrm>
              <a:prstGeom prst="ellipse">
                <a:avLst/>
              </a:prstGeom>
              <a:solidFill>
                <a:srgbClr val="E4831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5664490" y="4870788"/>
                <a:ext cx="489310" cy="494360"/>
              </a:xfrm>
              <a:prstGeom prst="ellipse">
                <a:avLst/>
              </a:prstGeom>
              <a:solidFill>
                <a:srgbClr val="E4831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 rot="16200000">
                <a:off x="5664490" y="5982875"/>
                <a:ext cx="489310" cy="494360"/>
              </a:xfrm>
              <a:prstGeom prst="ellipse">
                <a:avLst/>
              </a:prstGeom>
              <a:solidFill>
                <a:srgbClr val="E4831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735129" y="3816897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735129" y="4933302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735128" y="6045388"/>
                <a:ext cx="34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zh-CN" alt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176216" y="3293782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5584072" y="3296533"/>
                <a:ext cx="65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箭头连接符 39"/>
              <p:cNvCxnSpPr>
                <a:stCxn id="19" idx="4"/>
                <a:endCxn id="26" idx="0"/>
              </p:cNvCxnSpPr>
              <p:nvPr/>
            </p:nvCxnSpPr>
            <p:spPr>
              <a:xfrm>
                <a:off x="3340613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26" idx="4"/>
                <a:endCxn id="32" idx="0"/>
              </p:cNvCxnSpPr>
              <p:nvPr/>
            </p:nvCxnSpPr>
            <p:spPr>
              <a:xfrm>
                <a:off x="4748469" y="4001563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>
                <a:stCxn id="19" idx="3"/>
                <a:endCxn id="27" idx="7"/>
              </p:cNvCxnSpPr>
              <p:nvPr/>
            </p:nvCxnSpPr>
            <p:spPr>
              <a:xfrm>
                <a:off x="3268216" y="4174560"/>
                <a:ext cx="1058290" cy="770411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20" idx="4"/>
                <a:endCxn id="27" idx="0"/>
              </p:cNvCxnSpPr>
              <p:nvPr/>
            </p:nvCxnSpPr>
            <p:spPr>
              <a:xfrm>
                <a:off x="3340613" y="5117968"/>
                <a:ext cx="91349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>
                <a:stCxn id="27" idx="4"/>
                <a:endCxn id="33" idx="0"/>
              </p:cNvCxnSpPr>
              <p:nvPr/>
            </p:nvCxnSpPr>
            <p:spPr>
              <a:xfrm>
                <a:off x="4748469" y="5117968"/>
                <a:ext cx="9134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21" idx="4"/>
                <a:endCxn id="28" idx="0"/>
              </p:cNvCxnSpPr>
              <p:nvPr/>
            </p:nvCxnSpPr>
            <p:spPr>
              <a:xfrm>
                <a:off x="3340613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>
                <a:stCxn id="28" idx="4"/>
                <a:endCxn id="34" idx="0"/>
              </p:cNvCxnSpPr>
              <p:nvPr/>
            </p:nvCxnSpPr>
            <p:spPr>
              <a:xfrm>
                <a:off x="4748469" y="6230055"/>
                <a:ext cx="913496" cy="0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>
                <a:stCxn id="20" idx="5"/>
                <a:endCxn id="26" idx="1"/>
              </p:cNvCxnSpPr>
              <p:nvPr/>
            </p:nvCxnSpPr>
            <p:spPr>
              <a:xfrm flipV="1">
                <a:off x="3268216" y="4174560"/>
                <a:ext cx="1058290" cy="77041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20" idx="3"/>
              </p:cNvCxnSpPr>
              <p:nvPr/>
            </p:nvCxnSpPr>
            <p:spPr>
              <a:xfrm>
                <a:off x="3268216" y="5290965"/>
                <a:ext cx="1058290" cy="794281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>
                <a:stCxn id="26" idx="3"/>
              </p:cNvCxnSpPr>
              <p:nvPr/>
            </p:nvCxnSpPr>
            <p:spPr>
              <a:xfrm>
                <a:off x="4676072" y="4174560"/>
                <a:ext cx="1058290" cy="760928"/>
              </a:xfrm>
              <a:prstGeom prst="straightConnector1">
                <a:avLst/>
              </a:prstGeom>
              <a:ln w="2159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>
                <a:stCxn id="27" idx="3"/>
                <a:endCxn id="34" idx="7"/>
              </p:cNvCxnSpPr>
              <p:nvPr/>
            </p:nvCxnSpPr>
            <p:spPr>
              <a:xfrm>
                <a:off x="4676072" y="5290965"/>
                <a:ext cx="1058290" cy="7660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27" idx="5"/>
                <a:endCxn id="32" idx="1"/>
              </p:cNvCxnSpPr>
              <p:nvPr/>
            </p:nvCxnSpPr>
            <p:spPr>
              <a:xfrm flipV="1">
                <a:off x="4676072" y="4174560"/>
                <a:ext cx="1058290" cy="770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/>
              <p:cNvCxnSpPr>
                <a:stCxn id="21" idx="5"/>
                <a:endCxn id="27" idx="1"/>
              </p:cNvCxnSpPr>
              <p:nvPr/>
            </p:nvCxnSpPr>
            <p:spPr>
              <a:xfrm flipV="1">
                <a:off x="3268216" y="5290965"/>
                <a:ext cx="1058290" cy="76609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>
                <a:stCxn id="28" idx="5"/>
                <a:endCxn id="33" idx="1"/>
              </p:cNvCxnSpPr>
              <p:nvPr/>
            </p:nvCxnSpPr>
            <p:spPr>
              <a:xfrm flipV="1">
                <a:off x="4676072" y="5290965"/>
                <a:ext cx="1058290" cy="766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6491102" y="3070748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02" y="3070748"/>
                  <a:ext cx="650141" cy="3956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6544478" y="3723483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478" y="3723483"/>
                  <a:ext cx="650141" cy="3956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6591062" y="4411391"/>
                  <a:ext cx="650141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062" y="4411391"/>
                  <a:ext cx="650141" cy="3956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33" y="3297903"/>
                  <a:ext cx="65014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5890612" y="4184075"/>
                  <a:ext cx="650141" cy="393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612" y="4184075"/>
                  <a:ext cx="650141" cy="393290"/>
                </a:xfrm>
                <a:prstGeom prst="rect">
                  <a:avLst/>
                </a:prstGeom>
                <a:blipFill>
                  <a:blip r:embed="rId7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7452619" y="3041282"/>
                  <a:ext cx="1088196" cy="350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619" y="3041282"/>
                  <a:ext cx="1088196" cy="350213"/>
                </a:xfrm>
                <a:prstGeom prst="rect">
                  <a:avLst/>
                </a:prstGeom>
                <a:blipFill>
                  <a:blip r:embed="rId8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7373126" y="4149894"/>
                  <a:ext cx="1088196" cy="391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126" y="4149894"/>
                  <a:ext cx="1088196" cy="391483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7280450" y="5232019"/>
                  <a:ext cx="1166620" cy="346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450" y="5232019"/>
                  <a:ext cx="1166620" cy="346541"/>
                </a:xfrm>
                <a:prstGeom prst="rect">
                  <a:avLst/>
                </a:prstGeom>
                <a:blipFill>
                  <a:blip r:embed="rId10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61207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occupation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state occupation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is the probability of the system being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given the sequence of observations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Express in terms of the forward and backward probabilities:</a:t>
                </a:r>
              </a:p>
              <a:p>
                <a:pPr algn="ctr"/>
                <a:endParaRPr lang="en-US" altLang="zh-CN" sz="54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615ECE5-0735-461E-9826-75204D73DB06}"/>
                  </a:ext>
                </a:extLst>
              </p:cNvPr>
              <p:cNvSpPr/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615ECE5-0735-461E-9826-75204D73D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3025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occupation probability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The state occupation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is the probability of the system being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given the sequence of observations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Express in terms of the forward and backward probabilities:</a:t>
                </a:r>
              </a:p>
              <a:p>
                <a:pPr algn="ctr"/>
                <a:endParaRPr lang="en-US" altLang="zh-CN" sz="5400" dirty="0"/>
              </a:p>
              <a:p>
                <a:endParaRPr lang="en-US" altLang="zh-CN" dirty="0">
                  <a:solidFill>
                    <a:srgbClr val="0070C0"/>
                  </a:solidFill>
                </a:endParaRPr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New concept</a:t>
                </a:r>
                <a:r>
                  <a:rPr lang="en-US" altLang="zh-CN" dirty="0"/>
                  <a:t>: how many times is the state trajectory expected to transition from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?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B3A08A9-8B83-4087-BB81-C9932931BF3E}"/>
                  </a:ext>
                </a:extLst>
              </p:cNvPr>
              <p:cNvSpPr txBox="1"/>
              <p:nvPr/>
            </p:nvSpPr>
            <p:spPr>
              <a:xfrm>
                <a:off x="3575553" y="4626255"/>
                <a:ext cx="5301964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transitions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B3A08A9-8B83-4087-BB81-C9932931B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53" y="4626255"/>
                <a:ext cx="5301964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BB4A0F-196C-404B-ABE1-0C4D1090EE55}"/>
                  </a:ext>
                </a:extLst>
              </p:cNvPr>
              <p:cNvSpPr/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BB4A0F-196C-404B-ABE1-0C4D1090E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976" y="2470791"/>
                <a:ext cx="5294655" cy="1108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5987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 step: Re-estimation of transition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Similarly to the state occupation probability, we can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/>
                  <a:t>, the probability of the system in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at time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/>
                  <a:t>, given the observations: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0070C0"/>
                    </a:solidFill>
                  </a:rPr>
                  <a:t>New concept</a:t>
                </a:r>
                <a:r>
                  <a:rPr lang="en-US" altLang="zh-CN" dirty="0"/>
                  <a:t>: how many times it the state trajectory expected to transition from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to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?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224" r="-1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876071" y="1685909"/>
                <a:ext cx="3861506" cy="271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400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071" y="1685909"/>
                <a:ext cx="3861506" cy="2719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1B508A-CFF8-49C7-A1DE-1C9185698CCA}"/>
                  </a:ext>
                </a:extLst>
              </p:cNvPr>
              <p:cNvSpPr txBox="1"/>
              <p:nvPr/>
            </p:nvSpPr>
            <p:spPr>
              <a:xfrm>
                <a:off x="2329458" y="5421365"/>
                <a:ext cx="6818277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transitions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1B508A-CFF8-49C7-A1DE-1C918569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8" y="5421365"/>
                <a:ext cx="6818277" cy="1038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9333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 step: Re-estimation of transition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We can use this to re-estimate the transition probabilities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Re-estimate the observation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  <a:p>
                <a:pPr marL="200020" lvl="1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59798" y="1312213"/>
                <a:ext cx="6392584" cy="918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transitions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from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transitions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from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798" y="1312213"/>
                <a:ext cx="6392584" cy="918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96F9A4-1D21-47DA-9142-F631A62518FE}"/>
                  </a:ext>
                </a:extLst>
              </p:cNvPr>
              <p:cNvSpPr txBox="1"/>
              <p:nvPr/>
            </p:nvSpPr>
            <p:spPr>
              <a:xfrm>
                <a:off x="2797045" y="2938801"/>
                <a:ext cx="7582845" cy="174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state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observation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state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C96F9A4-1D21-47DA-9142-F631A6251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045" y="2938801"/>
                <a:ext cx="7582845" cy="1749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7035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Baum-Welch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Iterative estimation of HMM parameters using the EM algorithm. At each iteration</a:t>
                </a:r>
              </a:p>
              <a:p>
                <a:pPr lvl="1"/>
                <a:r>
                  <a:rPr lang="en-US" altLang="zh-CN" dirty="0">
                    <a:solidFill>
                      <a:srgbClr val="4472C4"/>
                    </a:solidFill>
                  </a:rPr>
                  <a:t>E step</a:t>
                </a:r>
                <a:r>
                  <a:rPr lang="en-US" altLang="zh-CN" dirty="0"/>
                  <a:t> For all time-state pairs</a:t>
                </a:r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dirty="0"/>
                  <a:t>Recursively compute the forward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and backward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dirty="0"/>
                  <a:t>Compute the state occupation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4472C4"/>
                    </a:solidFill>
                  </a:rPr>
                  <a:t>M step</a:t>
                </a:r>
                <a:r>
                  <a:rPr lang="en-US" altLang="zh-CN" dirty="0"/>
                  <a:t> Based on the estimated state occupation probabilities re-estimate the HMM parameters: 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and parameters of the observation probabilities,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altLang="zh-CN" dirty="0"/>
              </a:p>
              <a:p>
                <a:pPr marL="1023925" lvl="3" indent="-457200">
                  <a:buFont typeface="+mj-lt"/>
                  <a:buAutoNum type="arabicPeriod"/>
                </a:pP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application of the EM algorithm to HMM training is sometimes called the Forward-Backward algorithm or Baum-Welch algorithm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2120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Extension to a corpus of utterances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We usually train from a large corpus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utterances</a:t>
                </a:r>
              </a:p>
              <a:p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 is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-th frame of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utterance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dirty="0"/>
                  <a:t> then we can compute the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𝑗𝑟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dirty="0"/>
                  <a:t> as before</a:t>
                </a:r>
              </a:p>
              <a:p>
                <a:r>
                  <a:rPr lang="en-US" altLang="zh-CN" dirty="0"/>
                  <a:t>The re-estimates are as before, except we must sum over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 utterances, i.e.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 addition, we usually employ “embedded training”, in which fine tuning of phone labelling with “forced Viterbi alignment” or forced alignment is involved. (For details see Section 9.7 in </a:t>
                </a:r>
                <a:r>
                  <a:rPr lang="en-US" altLang="zh-CN" dirty="0" err="1"/>
                  <a:t>Jurafsky</a:t>
                </a:r>
                <a:r>
                  <a:rPr lang="en-US" altLang="zh-CN" dirty="0"/>
                  <a:t> and Martin's SLP)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686187" y="3093663"/>
                <a:ext cx="3546034" cy="9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87" y="3093663"/>
                <a:ext cx="3546034" cy="989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956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Summary: HMMs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HMMs provide a generative model for statistical speech recognition</a:t>
            </a:r>
          </a:p>
          <a:p>
            <a:r>
              <a:rPr lang="en-US" altLang="zh-CN" dirty="0"/>
              <a:t>Three key problems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Computing the overall likelihood: the Forward/Backward algorithm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Decoding the most likely state sequence: the Viterbi algorithm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Estimating the most likely parameters: the EM (Forward-Backward) algorithm</a:t>
            </a:r>
          </a:p>
          <a:p>
            <a:r>
              <a:rPr lang="en-US" altLang="zh-CN" dirty="0"/>
              <a:t>Solutions to these problems are tractable due to the two key HMM assumptions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Conditional independence of observations given the current state</a:t>
            </a:r>
          </a:p>
          <a:p>
            <a:pPr marL="657220" lvl="1" indent="-457200">
              <a:buFont typeface="+mj-lt"/>
              <a:buAutoNum type="arabicPeriod"/>
            </a:pPr>
            <a:r>
              <a:rPr lang="en-US" altLang="zh-CN" dirty="0"/>
              <a:t>Markov assumption on the states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5517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85170-13BD-45CB-8449-FFA31E13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7D79D6-11FF-4660-8708-48B38086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Code:</a:t>
            </a:r>
          </a:p>
          <a:p>
            <a:pPr lvl="1"/>
            <a:r>
              <a:rPr lang="en-US" altLang="zh-CN" dirty="0"/>
              <a:t>Implement an isolated words recognition program based on HMM using Python</a:t>
            </a:r>
          </a:p>
          <a:p>
            <a:r>
              <a:rPr lang="en-US" altLang="zh-CN" dirty="0"/>
              <a:t>Report:</a:t>
            </a:r>
          </a:p>
          <a:p>
            <a:pPr lvl="1"/>
            <a:r>
              <a:rPr lang="en-US" altLang="zh-CN" dirty="0"/>
              <a:t>Describe the functions in your program</a:t>
            </a:r>
          </a:p>
          <a:p>
            <a:pPr lvl="1"/>
            <a:r>
              <a:rPr lang="en-US" altLang="zh-CN" dirty="0"/>
              <a:t>Discuss the performance of your program, e.g. recognition accuracy, time of training/test, etc.</a:t>
            </a:r>
          </a:p>
          <a:p>
            <a:pPr lvl="1"/>
            <a:r>
              <a:rPr lang="en-US" altLang="zh-CN" dirty="0"/>
              <a:t>Discuss the performance of your program when using MFCC features generated by your own codes and by functions provided by the package.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DD870D-DDAF-4B17-A5EC-D48B9E6F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53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HMM probabilities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Imagine we know the state at a given time step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Then the probability of being in a new state,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at the next time step, is dependent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. This is the </a:t>
                </a:r>
                <a:r>
                  <a:rPr lang="en-US" altLang="zh-CN" b="1" dirty="0"/>
                  <a:t>Markov</a:t>
                </a:r>
                <a:r>
                  <a:rPr lang="en-US" altLang="zh-CN" dirty="0"/>
                  <a:t> assumption.</a:t>
                </a:r>
              </a:p>
              <a:p>
                <a:r>
                  <a:rPr lang="en-US" altLang="zh-CN" dirty="0"/>
                  <a:t>Alternatively: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/>
                  <a:t> is conditionally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/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686187" y="1114631"/>
            <a:ext cx="3734434" cy="675231"/>
            <a:chOff x="4026756" y="1970975"/>
            <a:chExt cx="3734434" cy="675231"/>
          </a:xfrm>
        </p:grpSpPr>
        <p:grpSp>
          <p:nvGrpSpPr>
            <p:cNvPr id="7" name="组合 6"/>
            <p:cNvGrpSpPr/>
            <p:nvPr/>
          </p:nvGrpSpPr>
          <p:grpSpPr>
            <a:xfrm>
              <a:off x="4026756" y="1970975"/>
              <a:ext cx="3734434" cy="675231"/>
              <a:chOff x="1749928" y="4524704"/>
              <a:chExt cx="2297984" cy="40990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678525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636653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1" name="直接箭头连接符 10"/>
              <p:cNvCxnSpPr>
                <a:stCxn id="8" idx="6"/>
                <a:endCxn id="9" idx="2"/>
              </p:cNvCxnSpPr>
              <p:nvPr/>
            </p:nvCxnSpPr>
            <p:spPr>
              <a:xfrm flipV="1">
                <a:off x="2161187" y="4729657"/>
                <a:ext cx="517338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直接箭头连接符 11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3089784" y="4729655"/>
                <a:ext cx="546870" cy="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4053419" y="2085725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419" y="2085725"/>
                  <a:ext cx="5910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5155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229268" y="1229381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68" y="1229381"/>
                <a:ext cx="591028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793362" y="1229381"/>
                <a:ext cx="591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362" y="1229381"/>
                <a:ext cx="591028" cy="400110"/>
              </a:xfrm>
              <a:prstGeom prst="rect">
                <a:avLst/>
              </a:prstGeom>
              <a:blipFill>
                <a:blip r:embed="rId5"/>
                <a:stretch>
                  <a:fillRect r="-515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>
            <a:stCxn id="8" idx="4"/>
          </p:cNvCxnSpPr>
          <p:nvPr/>
        </p:nvCxnSpPr>
        <p:spPr>
          <a:xfrm flipH="1">
            <a:off x="4020353" y="1789862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5546617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7086454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47729" y="2632778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473991" y="2622782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013830" y="2632777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blipFill>
                <a:blip r:embed="rId6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blipFill>
                <a:blip r:embed="rId7"/>
                <a:stretch>
                  <a:fillRect l="-12766" r="-851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blipFill>
                <a:blip r:embed="rId8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170146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44696</TotalTime>
  <Words>5709</Words>
  <Application>Microsoft Office PowerPoint</Application>
  <PresentationFormat>宽屏</PresentationFormat>
  <Paragraphs>1188</Paragraphs>
  <Slides>89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103" baseType="lpstr">
      <vt:lpstr>Arial Unicode MS</vt:lpstr>
      <vt:lpstr>新細明體</vt:lpstr>
      <vt:lpstr>等线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主题1</vt:lpstr>
      <vt:lpstr>Hidden Markov Models</vt:lpstr>
      <vt:lpstr>Content</vt:lpstr>
      <vt:lpstr>Fundamental Equation of Statistical Speech Recognition</vt:lpstr>
      <vt:lpstr>Acoustic Modelling</vt:lpstr>
      <vt:lpstr>Hierarchical modelling of speech</vt:lpstr>
      <vt:lpstr>Hierarchical modelling of speech</vt:lpstr>
      <vt:lpstr>Content</vt:lpstr>
      <vt:lpstr>The Hidden Markov Model</vt:lpstr>
      <vt:lpstr>HMM probabilities</vt:lpstr>
      <vt:lpstr>HMM assumptions</vt:lpstr>
      <vt:lpstr>HMM</vt:lpstr>
      <vt:lpstr>HMM</vt:lpstr>
      <vt:lpstr>The dishonest casino model</vt:lpstr>
      <vt:lpstr>A parse of a sequence</vt:lpstr>
      <vt:lpstr>Generating a sequence by the model</vt:lpstr>
      <vt:lpstr>Likelihood of a parse</vt:lpstr>
      <vt:lpstr>Example: the dishonest casino</vt:lpstr>
      <vt:lpstr>Example: the dishonest casino</vt:lpstr>
      <vt:lpstr>Example: the dishonest casino</vt:lpstr>
      <vt:lpstr>The three main questions on HMMs</vt:lpstr>
      <vt:lpstr>HMM topologies</vt:lpstr>
      <vt:lpstr>Example topologies</vt:lpstr>
      <vt:lpstr>HMMs for ASR</vt:lpstr>
      <vt:lpstr>HMMs for ASR</vt:lpstr>
      <vt:lpstr>HMMs for ASR</vt:lpstr>
      <vt:lpstr>HMMs for ASR</vt:lpstr>
      <vt:lpstr>Content</vt:lpstr>
      <vt:lpstr>Computing likelihoods with the HMM</vt:lpstr>
      <vt:lpstr>HMM parameters</vt:lpstr>
      <vt:lpstr>The three problems of HMMs</vt:lpstr>
      <vt:lpstr>Computing likelihood</vt:lpstr>
      <vt:lpstr>Notes on the HMM topology</vt:lpstr>
      <vt:lpstr>Example: trellis for a 3-state phone HMM</vt:lpstr>
      <vt:lpstr>Likelihood</vt:lpstr>
      <vt:lpstr>Likelihood</vt:lpstr>
      <vt:lpstr>Likelihood</vt:lpstr>
      <vt:lpstr>The forward probability</vt:lpstr>
      <vt:lpstr>Likelihood: The Forward algorithm</vt:lpstr>
      <vt:lpstr>Likelihood: The Forward algorithm</vt:lpstr>
      <vt:lpstr>Likelihood: The Forward algorithm</vt:lpstr>
      <vt:lpstr>Content</vt:lpstr>
      <vt:lpstr>The three problems of HMMs </vt:lpstr>
      <vt:lpstr>Decoding and alignment</vt:lpstr>
      <vt:lpstr>Viterbi decoding</vt:lpstr>
      <vt:lpstr>Viterbi algorithm</vt:lpstr>
      <vt:lpstr>Viterbi recursion</vt:lpstr>
      <vt:lpstr>Viterbi recursion</vt:lpstr>
      <vt:lpstr>Decoding: The Viterbi algorithm</vt:lpstr>
      <vt:lpstr>Viterbi backtrace</vt:lpstr>
      <vt:lpstr>Example: Teacher-mood-model</vt:lpstr>
      <vt:lpstr>Example: Teacher-mood-model</vt:lpstr>
      <vt:lpstr>Example: Teacher-mood-model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Content</vt:lpstr>
      <vt:lpstr>Training: Baum-Welch algorithm</vt:lpstr>
      <vt:lpstr>Pre-requisite: Maximum likelihood estimation</vt:lpstr>
      <vt:lpstr>Pre-requisite: Maximum likelihood estimation</vt:lpstr>
      <vt:lpstr>Pre-requisite: Maximum likelihood estimation</vt:lpstr>
      <vt:lpstr>Training: Baum-Welch algorithm</vt:lpstr>
      <vt:lpstr>Pre-requisite: The expected value of a function</vt:lpstr>
      <vt:lpstr>Pre-requisite: Jensen’s inequality</vt:lpstr>
      <vt:lpstr>Pre-requisite: Jensen’s inequality</vt:lpstr>
      <vt:lpstr>Pre-requisite: EM algorithm</vt:lpstr>
      <vt:lpstr>Pre-requisite: EM algorithm</vt:lpstr>
      <vt:lpstr>Pre-requisite: EM algorithm</vt:lpstr>
      <vt:lpstr>Pre-requisite: EM algorithm</vt:lpstr>
      <vt:lpstr>Pre-requisite: EM algorithm</vt:lpstr>
      <vt:lpstr>EM algorithm in HMM</vt:lpstr>
      <vt:lpstr>EM algorithm in HMM</vt:lpstr>
      <vt:lpstr>EM algorithm in HMM</vt:lpstr>
      <vt:lpstr>E step: Forward algorithm</vt:lpstr>
      <vt:lpstr>E step: Backward algorithm</vt:lpstr>
      <vt:lpstr>E step: Backward algorithm</vt:lpstr>
      <vt:lpstr>State occupation probability</vt:lpstr>
      <vt:lpstr>State occupation probability</vt:lpstr>
      <vt:lpstr>M step: Re-estimation of transition probabilities</vt:lpstr>
      <vt:lpstr>M step: Re-estimation of transition probabilities</vt:lpstr>
      <vt:lpstr>Baum-Welch algorithm</vt:lpstr>
      <vt:lpstr>Extension to a corpus of utterances</vt:lpstr>
      <vt:lpstr>Summary: HMMs</vt:lpstr>
      <vt:lpstr>Assignment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1076</cp:revision>
  <dcterms:created xsi:type="dcterms:W3CDTF">2020-07-30T07:48:25Z</dcterms:created>
  <dcterms:modified xsi:type="dcterms:W3CDTF">2022-11-14T12:22:52Z</dcterms:modified>
</cp:coreProperties>
</file>